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Lst>
  <p:notesMasterIdLst>
    <p:notesMasterId r:id="rId32"/>
  </p:notesMasterIdLst>
  <p:handoutMasterIdLst>
    <p:handoutMasterId r:id="rId33"/>
  </p:handoutMasterIdLst>
  <p:sldIdLst>
    <p:sldId id="2147479625" r:id="rId11"/>
    <p:sldId id="2147482277" r:id="rId12"/>
    <p:sldId id="256" r:id="rId13"/>
    <p:sldId id="261" r:id="rId14"/>
    <p:sldId id="262" r:id="rId15"/>
    <p:sldId id="263" r:id="rId16"/>
    <p:sldId id="264" r:id="rId17"/>
    <p:sldId id="266" r:id="rId18"/>
    <p:sldId id="2147479610" r:id="rId19"/>
    <p:sldId id="265" r:id="rId20"/>
    <p:sldId id="2147482281" r:id="rId21"/>
    <p:sldId id="2147482282" r:id="rId22"/>
    <p:sldId id="2147482283" r:id="rId23"/>
    <p:sldId id="2147482284" r:id="rId24"/>
    <p:sldId id="2147482285" r:id="rId25"/>
    <p:sldId id="2147482289" r:id="rId26"/>
    <p:sldId id="2147482287" r:id="rId27"/>
    <p:sldId id="2147482286" r:id="rId28"/>
    <p:sldId id="2147482288" r:id="rId29"/>
    <p:sldId id="2147479609" r:id="rId30"/>
    <p:sldId id="2147481903"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B90F9-A51F-7640-9C64-C1C5E9039C45}" v="82" dt="2025-01-29T05:29:14.141"/>
    <p1510:client id="{AC342C80-7F0F-48D4-9D24-859DD42D9D90}" v="10" dt="2025-01-29T04:17:41.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78" d="100"/>
          <a:sy n="78" d="100"/>
        </p:scale>
        <p:origin x="850"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6/11/relationships/changesInfo" Target="changesInfos/changesInfo1.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he/him)" userId="fc7c5a90-86aa-4465-976c-7ac5389836bc" providerId="ADAL" clId="{AC342C80-7F0F-48D4-9D24-859DD42D9D90}"/>
    <pc:docChg chg="undo custSel delSld modSld modSection">
      <pc:chgData name="Dave Glover (he/him)" userId="fc7c5a90-86aa-4465-976c-7ac5389836bc" providerId="ADAL" clId="{AC342C80-7F0F-48D4-9D24-859DD42D9D90}" dt="2025-01-29T04:17:41.727" v="30"/>
      <pc:docMkLst>
        <pc:docMk/>
      </pc:docMkLst>
      <pc:sldChg chg="addSp modSp mod modAnim modShow">
        <pc:chgData name="Dave Glover (he/him)" userId="fc7c5a90-86aa-4465-976c-7ac5389836bc" providerId="ADAL" clId="{AC342C80-7F0F-48D4-9D24-859DD42D9D90}" dt="2025-01-29T04:17:41.727" v="30"/>
        <pc:sldMkLst>
          <pc:docMk/>
          <pc:sldMk cId="2746934483" sldId="274"/>
        </pc:sldMkLst>
        <pc:spChg chg="mod">
          <ac:chgData name="Dave Glover (he/him)" userId="fc7c5a90-86aa-4465-976c-7ac5389836bc" providerId="ADAL" clId="{AC342C80-7F0F-48D4-9D24-859DD42D9D90}" dt="2025-01-29T04:17:16.158" v="24" actId="20577"/>
          <ac:spMkLst>
            <pc:docMk/>
            <pc:sldMk cId="2746934483" sldId="274"/>
            <ac:spMk id="2" creationId="{97BBFE5E-25CA-1E9B-4FC8-5DC465A9F871}"/>
          </ac:spMkLst>
        </pc:spChg>
        <pc:picChg chg="add mod">
          <ac:chgData name="Dave Glover (he/him)" userId="fc7c5a90-86aa-4465-976c-7ac5389836bc" providerId="ADAL" clId="{AC342C80-7F0F-48D4-9D24-859DD42D9D90}" dt="2025-01-29T04:17:41.727" v="30"/>
          <ac:picMkLst>
            <pc:docMk/>
            <pc:sldMk cId="2746934483" sldId="274"/>
            <ac:picMk id="3" creationId="{1A984E29-21CA-DCF0-D5A6-5111FD09FB0F}"/>
          </ac:picMkLst>
        </pc:picChg>
      </pc:sldChg>
      <pc:sldChg chg="del">
        <pc:chgData name="Dave Glover (he/him)" userId="fc7c5a90-86aa-4465-976c-7ac5389836bc" providerId="ADAL" clId="{AC342C80-7F0F-48D4-9D24-859DD42D9D90}" dt="2025-01-29T04:14:35.628" v="2" actId="2696"/>
        <pc:sldMkLst>
          <pc:docMk/>
          <pc:sldMk cId="244923358" sldId="2147482282"/>
        </pc:sldMkLst>
      </pc:sldChg>
    </pc:docChg>
  </pc:docChgLst>
  <pc:docChgLst>
    <pc:chgData name="Dave Glover (he/him)" userId="fc7c5a90-86aa-4465-976c-7ac5389836bc" providerId="ADAL" clId="{77BA95D3-FAFB-2344-AA99-5E1059EE0297}"/>
    <pc:docChg chg="addSld modSection">
      <pc:chgData name="Dave Glover (he/him)" userId="fc7c5a90-86aa-4465-976c-7ac5389836bc" providerId="ADAL" clId="{77BA95D3-FAFB-2344-AA99-5E1059EE0297}" dt="2025-01-28T23:32:25.975" v="0" actId="680"/>
      <pc:docMkLst>
        <pc:docMk/>
      </pc:docMkLst>
      <pc:sldChg chg="new">
        <pc:chgData name="Dave Glover (he/him)" userId="fc7c5a90-86aa-4465-976c-7ac5389836bc" providerId="ADAL" clId="{77BA95D3-FAFB-2344-AA99-5E1059EE0297}" dt="2025-01-28T23:32:25.975" v="0" actId="680"/>
        <pc:sldMkLst>
          <pc:docMk/>
          <pc:sldMk cId="2561502045" sldId="274"/>
        </pc:sldMkLst>
      </pc:sldChg>
    </pc:docChg>
  </pc:docChgLst>
  <pc:docChgLst>
    <pc:chgData name="Dave Glover (he/him)" userId="fc7c5a90-86aa-4465-976c-7ac5389836bc" providerId="ADAL" clId="{020B90F9-A51F-7640-9C64-C1C5E9039C45}"/>
    <pc:docChg chg="undo custSel addSld delSld modSld modSection">
      <pc:chgData name="Dave Glover (he/him)" userId="fc7c5a90-86aa-4465-976c-7ac5389836bc" providerId="ADAL" clId="{020B90F9-A51F-7640-9C64-C1C5E9039C45}" dt="2025-01-29T05:29:14.142" v="398" actId="20577"/>
      <pc:docMkLst>
        <pc:docMk/>
      </pc:docMkLst>
      <pc:sldChg chg="modSp mod">
        <pc:chgData name="Dave Glover (he/him)" userId="fc7c5a90-86aa-4465-976c-7ac5389836bc" providerId="ADAL" clId="{020B90F9-A51F-7640-9C64-C1C5E9039C45}" dt="2025-01-29T05:29:14.142" v="398" actId="20577"/>
        <pc:sldMkLst>
          <pc:docMk/>
          <pc:sldMk cId="3975238896" sldId="256"/>
        </pc:sldMkLst>
        <pc:spChg chg="mod">
          <ac:chgData name="Dave Glover (he/him)" userId="fc7c5a90-86aa-4465-976c-7ac5389836bc" providerId="ADAL" clId="{020B90F9-A51F-7640-9C64-C1C5E9039C45}" dt="2025-01-29T05:29:14.142" v="398" actId="20577"/>
          <ac:spMkLst>
            <pc:docMk/>
            <pc:sldMk cId="3975238896" sldId="256"/>
            <ac:spMk id="6" creationId="{ED3B3596-4726-34BD-A1B7-2A203C9869A4}"/>
          </ac:spMkLst>
        </pc:spChg>
      </pc:sldChg>
      <pc:sldChg chg="modSp mod">
        <pc:chgData name="Dave Glover (he/him)" userId="fc7c5a90-86aa-4465-976c-7ac5389836bc" providerId="ADAL" clId="{020B90F9-A51F-7640-9C64-C1C5E9039C45}" dt="2025-01-29T02:15:19.438" v="214" actId="20577"/>
        <pc:sldMkLst>
          <pc:docMk/>
          <pc:sldMk cId="2739835763" sldId="258"/>
        </pc:sldMkLst>
        <pc:spChg chg="mod">
          <ac:chgData name="Dave Glover (he/him)" userId="fc7c5a90-86aa-4465-976c-7ac5389836bc" providerId="ADAL" clId="{020B90F9-A51F-7640-9C64-C1C5E9039C45}" dt="2025-01-29T02:08:21.863" v="66" actId="20577"/>
          <ac:spMkLst>
            <pc:docMk/>
            <pc:sldMk cId="2739835763" sldId="258"/>
            <ac:spMk id="2" creationId="{D9253491-961D-CB3B-8BD7-AF369FAC9477}"/>
          </ac:spMkLst>
        </pc:spChg>
        <pc:spChg chg="mod">
          <ac:chgData name="Dave Glover (he/him)" userId="fc7c5a90-86aa-4465-976c-7ac5389836bc" providerId="ADAL" clId="{020B90F9-A51F-7640-9C64-C1C5E9039C45}" dt="2025-01-29T02:15:19.438" v="214" actId="20577"/>
          <ac:spMkLst>
            <pc:docMk/>
            <pc:sldMk cId="2739835763" sldId="258"/>
            <ac:spMk id="4" creationId="{8161A439-CDCC-EA09-ECA6-E7BC9D2F3E49}"/>
          </ac:spMkLst>
        </pc:spChg>
      </pc:sldChg>
      <pc:sldChg chg="modSp mod">
        <pc:chgData name="Dave Glover (he/him)" userId="fc7c5a90-86aa-4465-976c-7ac5389836bc" providerId="ADAL" clId="{020B90F9-A51F-7640-9C64-C1C5E9039C45}" dt="2025-01-29T02:15:10.673" v="211" actId="5793"/>
        <pc:sldMkLst>
          <pc:docMk/>
          <pc:sldMk cId="1313937256" sldId="260"/>
        </pc:sldMkLst>
        <pc:spChg chg="mod">
          <ac:chgData name="Dave Glover (he/him)" userId="fc7c5a90-86aa-4465-976c-7ac5389836bc" providerId="ADAL" clId="{020B90F9-A51F-7640-9C64-C1C5E9039C45}" dt="2025-01-29T02:08:10.011" v="47" actId="20577"/>
          <ac:spMkLst>
            <pc:docMk/>
            <pc:sldMk cId="1313937256" sldId="260"/>
            <ac:spMk id="2" creationId="{BF7D907A-BB8E-A12C-4B3E-DA70FFF34CE8}"/>
          </ac:spMkLst>
        </pc:spChg>
        <pc:spChg chg="mod">
          <ac:chgData name="Dave Glover (he/him)" userId="fc7c5a90-86aa-4465-976c-7ac5389836bc" providerId="ADAL" clId="{020B90F9-A51F-7640-9C64-C1C5E9039C45}" dt="2025-01-29T02:15:10.673" v="211" actId="5793"/>
          <ac:spMkLst>
            <pc:docMk/>
            <pc:sldMk cId="1313937256" sldId="260"/>
            <ac:spMk id="4" creationId="{4936E56D-9E02-DC70-9CDE-F62503C0FDA4}"/>
          </ac:spMkLst>
        </pc:spChg>
      </pc:sldChg>
      <pc:sldChg chg="del">
        <pc:chgData name="Dave Glover (he/him)" userId="fc7c5a90-86aa-4465-976c-7ac5389836bc" providerId="ADAL" clId="{020B90F9-A51F-7640-9C64-C1C5E9039C45}" dt="2025-01-29T02:09:41.359" v="125" actId="2696"/>
        <pc:sldMkLst>
          <pc:docMk/>
          <pc:sldMk cId="2561502045" sldId="274"/>
        </pc:sldMkLst>
      </pc:sldChg>
      <pc:sldChg chg="addSp delSp modSp new mod delAnim modAnim modShow modNotesTx">
        <pc:chgData name="Dave Glover (he/him)" userId="fc7c5a90-86aa-4465-976c-7ac5389836bc" providerId="ADAL" clId="{020B90F9-A51F-7640-9C64-C1C5E9039C45}" dt="2025-01-29T05:04:33.025" v="322" actId="20577"/>
        <pc:sldMkLst>
          <pc:docMk/>
          <pc:sldMk cId="2746934483" sldId="274"/>
        </pc:sldMkLst>
        <pc:spChg chg="del">
          <ac:chgData name="Dave Glover (he/him)" userId="fc7c5a90-86aa-4465-976c-7ac5389836bc" providerId="ADAL" clId="{020B90F9-A51F-7640-9C64-C1C5E9039C45}" dt="2025-01-29T04:44:40.009" v="220" actId="478"/>
          <ac:spMkLst>
            <pc:docMk/>
            <pc:sldMk cId="2746934483" sldId="274"/>
            <ac:spMk id="2" creationId="{97BBFE5E-25CA-1E9B-4FC8-5DC465A9F871}"/>
          </ac:spMkLst>
        </pc:spChg>
        <pc:picChg chg="del">
          <ac:chgData name="Dave Glover (he/him)" userId="fc7c5a90-86aa-4465-976c-7ac5389836bc" providerId="ADAL" clId="{020B90F9-A51F-7640-9C64-C1C5E9039C45}" dt="2025-01-29T04:44:36.009" v="219" actId="478"/>
          <ac:picMkLst>
            <pc:docMk/>
            <pc:sldMk cId="2746934483" sldId="274"/>
            <ac:picMk id="3" creationId="{1A984E29-21CA-DCF0-D5A6-5111FD09FB0F}"/>
          </ac:picMkLst>
        </pc:picChg>
        <pc:picChg chg="add del mod">
          <ac:chgData name="Dave Glover (he/him)" userId="fc7c5a90-86aa-4465-976c-7ac5389836bc" providerId="ADAL" clId="{020B90F9-A51F-7640-9C64-C1C5E9039C45}" dt="2025-01-29T03:58:32.759" v="217" actId="478"/>
          <ac:picMkLst>
            <pc:docMk/>
            <pc:sldMk cId="2746934483" sldId="274"/>
            <ac:picMk id="3" creationId="{99F89FB8-19D7-EF2A-2FE6-285987455D1B}"/>
          </ac:picMkLst>
        </pc:picChg>
        <pc:picChg chg="add mod">
          <ac:chgData name="Dave Glover (he/him)" userId="fc7c5a90-86aa-4465-976c-7ac5389836bc" providerId="ADAL" clId="{020B90F9-A51F-7640-9C64-C1C5E9039C45}" dt="2025-01-29T04:44:45.564" v="221"/>
          <ac:picMkLst>
            <pc:docMk/>
            <pc:sldMk cId="2746934483" sldId="274"/>
            <ac:picMk id="4" creationId="{9E9A82AA-6D13-0824-D4A5-CD880B8FF17B}"/>
          </ac:picMkLst>
        </pc:picChg>
      </pc:sldChg>
      <pc:sldChg chg="delSp modSp mod">
        <pc:chgData name="Dave Glover (he/him)" userId="fc7c5a90-86aa-4465-976c-7ac5389836bc" providerId="ADAL" clId="{020B90F9-A51F-7640-9C64-C1C5E9039C45}" dt="2025-01-29T02:14:55.631" v="209" actId="478"/>
        <pc:sldMkLst>
          <pc:docMk/>
          <pc:sldMk cId="3772833841" sldId="275"/>
        </pc:sldMkLst>
        <pc:spChg chg="mod">
          <ac:chgData name="Dave Glover (he/him)" userId="fc7c5a90-86aa-4465-976c-7ac5389836bc" providerId="ADAL" clId="{020B90F9-A51F-7640-9C64-C1C5E9039C45}" dt="2025-01-29T02:08:42.248" v="88" actId="20577"/>
          <ac:spMkLst>
            <pc:docMk/>
            <pc:sldMk cId="3772833841" sldId="275"/>
            <ac:spMk id="2" creationId="{26CA9878-5004-11D1-E101-232DD3E1154B}"/>
          </ac:spMkLst>
        </pc:spChg>
        <pc:spChg chg="mod">
          <ac:chgData name="Dave Glover (he/him)" userId="fc7c5a90-86aa-4465-976c-7ac5389836bc" providerId="ADAL" clId="{020B90F9-A51F-7640-9C64-C1C5E9039C45}" dt="2025-01-29T02:08:55.028" v="110" actId="20577"/>
          <ac:spMkLst>
            <pc:docMk/>
            <pc:sldMk cId="3772833841" sldId="275"/>
            <ac:spMk id="4" creationId="{77953F75-0978-ECF9-DBD4-A634574DCCD6}"/>
          </ac:spMkLst>
        </pc:spChg>
        <pc:spChg chg="del">
          <ac:chgData name="Dave Glover (he/him)" userId="fc7c5a90-86aa-4465-976c-7ac5389836bc" providerId="ADAL" clId="{020B90F9-A51F-7640-9C64-C1C5E9039C45}" dt="2025-01-29T02:14:55.631" v="209" actId="478"/>
          <ac:spMkLst>
            <pc:docMk/>
            <pc:sldMk cId="3772833841" sldId="275"/>
            <ac:spMk id="7" creationId="{70D0DF7E-9ED0-D56B-7465-4CCA74172301}"/>
          </ac:spMkLst>
        </pc:spChg>
      </pc:sldChg>
      <pc:sldChg chg="addSp delSp modSp mod setBg">
        <pc:chgData name="Dave Glover (he/him)" userId="fc7c5a90-86aa-4465-976c-7ac5389836bc" providerId="ADAL" clId="{020B90F9-A51F-7640-9C64-C1C5E9039C45}" dt="2025-01-29T02:14:44.199" v="208" actId="1035"/>
        <pc:sldMkLst>
          <pc:docMk/>
          <pc:sldMk cId="2014213343" sldId="2147483647"/>
        </pc:sldMkLst>
        <pc:spChg chg="mod">
          <ac:chgData name="Dave Glover (he/him)" userId="fc7c5a90-86aa-4465-976c-7ac5389836bc" providerId="ADAL" clId="{020B90F9-A51F-7640-9C64-C1C5E9039C45}" dt="2025-01-29T02:14:44.199" v="208" actId="1035"/>
          <ac:spMkLst>
            <pc:docMk/>
            <pc:sldMk cId="2014213343" sldId="2147483647"/>
            <ac:spMk id="2" creationId="{255F7F2B-14FA-F55B-768F-68F7F936A0F2}"/>
          </ac:spMkLst>
        </pc:spChg>
        <pc:spChg chg="del">
          <ac:chgData name="Dave Glover (he/him)" userId="fc7c5a90-86aa-4465-976c-7ac5389836bc" providerId="ADAL" clId="{020B90F9-A51F-7640-9C64-C1C5E9039C45}" dt="2025-01-29T02:10:35.582" v="135" actId="478"/>
          <ac:spMkLst>
            <pc:docMk/>
            <pc:sldMk cId="2014213343" sldId="2147483647"/>
            <ac:spMk id="3" creationId="{CB4E8440-AE09-92AB-7359-4B36D9E65EE4}"/>
          </ac:spMkLst>
        </pc:spChg>
        <pc:spChg chg="add del mod">
          <ac:chgData name="Dave Glover (he/him)" userId="fc7c5a90-86aa-4465-976c-7ac5389836bc" providerId="ADAL" clId="{020B90F9-A51F-7640-9C64-C1C5E9039C45}" dt="2025-01-29T02:10:38.581" v="136" actId="478"/>
          <ac:spMkLst>
            <pc:docMk/>
            <pc:sldMk cId="2014213343" sldId="2147483647"/>
            <ac:spMk id="5" creationId="{35FB4856-6172-5FA4-5ECD-99A46F9908BD}"/>
          </ac:spMkLst>
        </pc:spChg>
        <pc:spChg chg="add mod">
          <ac:chgData name="Dave Glover (he/him)" userId="fc7c5a90-86aa-4465-976c-7ac5389836bc" providerId="ADAL" clId="{020B90F9-A51F-7640-9C64-C1C5E9039C45}" dt="2025-01-29T02:14:13.951" v="205" actId="20577"/>
          <ac:spMkLst>
            <pc:docMk/>
            <pc:sldMk cId="2014213343" sldId="2147483647"/>
            <ac:spMk id="6" creationId="{43241DE1-F7E1-9618-7A59-86DE91AC4EA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4/29/2025 1:47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4/29/2025 1:46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4/29/2025 1:46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98E8-B5D0-9D9C-8836-F61FFB676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464CC-A127-FAE3-22D7-2EE61C758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1123F-BD62-D95A-8731-19FC82F70E1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E3620B1-8026-1FCC-CD1B-2AEA7389830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513BB0-0007-620D-8DDD-61538C56830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B18A56-A2D0-7B0C-C03F-249B8EDB3901}"/>
              </a:ext>
            </a:extLst>
          </p:cNvPr>
          <p:cNvSpPr>
            <a:spLocks noGrp="1"/>
          </p:cNvSpPr>
          <p:nvPr>
            <p:ph type="dt" idx="1"/>
          </p:nvPr>
        </p:nvSpPr>
        <p:spPr/>
        <p:txBody>
          <a:bodyPr/>
          <a:lstStyle/>
          <a:p>
            <a:fld id="{386CE63F-9E7F-4C04-9D0D-FCA25A8E9E86}" type="datetime8">
              <a:rPr lang="en-US" smtClean="0"/>
              <a:t>4/29/2025 1:46 PM</a:t>
            </a:fld>
            <a:endParaRPr lang="en-US"/>
          </a:p>
        </p:txBody>
      </p:sp>
      <p:sp>
        <p:nvSpPr>
          <p:cNvPr id="7" name="Slide Number Placeholder 6">
            <a:extLst>
              <a:ext uri="{FF2B5EF4-FFF2-40B4-BE49-F238E27FC236}">
                <a16:creationId xmlns:a16="http://schemas.microsoft.com/office/drawing/2014/main" id="{7D0DB12B-DAB9-CD3C-EEF4-8E27CD92EE90}"/>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1326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7DFBB-F0B4-4C68-3A74-6B0E6EBA7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33448-7368-AC22-E7EC-DEE34DB43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6496E-5814-7D77-34CE-2233C41A57AB}"/>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A7EDDF7D-C24F-F195-B005-36B9E6A1A0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057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D79C8-43E2-1B3D-449D-71CECFF34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78FFA-3050-1572-4B86-97C81DA88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F8C29-289C-C8FE-39B4-0029DC6605C2}"/>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3B2DE582-7429-B9D0-82E4-7B54FD50567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7196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25911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4/29/2025 1:46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3476E-7022-F606-1051-59D22B055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4F2B9-B89F-DA4E-B7B7-B8F2B128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BC418-1A25-29D8-C98F-B3FB7B622F5A}"/>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1CD237ED-8D6A-ABF2-12BE-4B81CC6BD6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3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C24FA-1457-C7C0-54D3-E5FAEE18B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D927F-B9F6-CF5D-FFA9-34C82C69B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079FB-9B4D-107F-A2EC-F6B0F6454139}"/>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5D3363C8-6E0C-8589-7C3C-23568035C39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166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916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0E403-3BFC-F581-033D-7B7C3AA03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E399E-ED0D-0A0C-1862-9A1E12689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582B1-3F11-6FD8-C934-2336BA6215AE}"/>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959F4857-3BB4-EF6E-9CA7-5945C3B5B8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282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4/29/2025 1:46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a:t>
            </a:r>
            <a:r>
              <a:rPr lang="en-GB" sz="1000" err="1">
                <a:latin typeface="Segoe UI"/>
                <a:cs typeface="Segoe UI"/>
              </a:rPr>
              <a:t>GenAI</a:t>
            </a:r>
            <a:r>
              <a:rPr lang="en-GB" sz="1000">
                <a:latin typeface="Segoe UI"/>
                <a:cs typeface="Segoe UI"/>
              </a:rPr>
              <a:t>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71253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5262418"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Computer Engineering Department, King Mongkut’s University of Technology Thonburi. All rights reserved. </a:t>
            </a:r>
          </a:p>
        </p:txBody>
      </p:sp>
      <p:pic>
        <p:nvPicPr>
          <p:cNvPr id="3" name="Picture 2" descr="CPE KMUTT">
            <a:extLst>
              <a:ext uri="{FF2B5EF4-FFF2-40B4-BE49-F238E27FC236}">
                <a16:creationId xmlns:a16="http://schemas.microsoft.com/office/drawing/2014/main" id="{5440023B-0F2E-15D7-3CA1-7D98E84B4A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a:blip r:embed="rId2"/>
          <a:srcRect l="7083" r="7083"/>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26" name="Picture 2" descr="CPE KMUTT">
            <a:extLst>
              <a:ext uri="{FF2B5EF4-FFF2-40B4-BE49-F238E27FC236}">
                <a16:creationId xmlns:a16="http://schemas.microsoft.com/office/drawing/2014/main" id="{54D44B31-11D4-D4C3-0EF9-2EBB452814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CPE KMUTT">
            <a:extLst>
              <a:ext uri="{FF2B5EF4-FFF2-40B4-BE49-F238E27FC236}">
                <a16:creationId xmlns:a16="http://schemas.microsoft.com/office/drawing/2014/main" id="{F9B2753F-BEA9-987E-A5DD-864F734D66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l="7083" r="7083"/>
          <a:stretch/>
        </p:blipFill>
        <p:spPr>
          <a:xfrm>
            <a:off x="0" y="0"/>
            <a:ext cx="12191999"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E399"/>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Computer Engineering Department of KMUTT. All rights reserved. </a:t>
            </a:r>
          </a:p>
        </p:txBody>
      </p:sp>
      <p:pic>
        <p:nvPicPr>
          <p:cNvPr id="3" name="Picture 2" descr="CPE KMUTT">
            <a:extLst>
              <a:ext uri="{FF2B5EF4-FFF2-40B4-BE49-F238E27FC236}">
                <a16:creationId xmlns:a16="http://schemas.microsoft.com/office/drawing/2014/main" id="{65B27468-8B20-144E-FB4B-9FEB8C89E3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360673"/>
            <a:ext cx="1237673" cy="69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6.xml"/><Relationship Id="rId5" Type="http://schemas.openxmlformats.org/officeDocument/2006/relationships/hyperlink" Target="https://colab.research.google.com/drive/16W6xTJWUu6tzYtVBvq7xXw6psNiWdl-3?usp=sharing"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9.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lab.research.google.com/drive/1alfoDE1z-FLbFyaNUpL9GRiepKtO1Mlf?usp=sharing#scrollTo=8vgpzKPfyuGH" TargetMode="External"/><Relationship Id="rId1" Type="http://schemas.openxmlformats.org/officeDocument/2006/relationships/slideLayout" Target="../slideLayouts/slideLayout116.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mailto:boat.charunthon@gmail.com" TargetMode="External"/><Relationship Id="rId2" Type="http://schemas.openxmlformats.org/officeDocument/2006/relationships/notesSlide" Target="../notesSlides/notesSlide14.xml"/><Relationship Id="rId1" Type="http://schemas.openxmlformats.org/officeDocument/2006/relationships/slideLayout" Target="../slideLayouts/slideLayout104.xml"/><Relationship Id="rId5" Type="http://schemas.openxmlformats.org/officeDocument/2006/relationships/hyperlink" Target="mailto:parksaranunt@gmail.com" TargetMode="External"/><Relationship Id="rId4" Type="http://schemas.openxmlformats.org/officeDocument/2006/relationships/hyperlink" Target="https://boatchrnthn.vercel.ap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hyperlink" Target="https://arxiv.org/pdf/2203.049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97F246-B91F-910C-BFD2-BA790243D5C8}"/>
              </a:ext>
            </a:extLst>
          </p:cNvPr>
          <p:cNvSpPr>
            <a:spLocks noGrp="1"/>
          </p:cNvSpPr>
          <p:nvPr>
            <p:ph type="title"/>
          </p:nvPr>
        </p:nvSpPr>
        <p:spPr>
          <a:xfrm>
            <a:off x="584198" y="1818968"/>
            <a:ext cx="7281607" cy="1272358"/>
          </a:xfrm>
        </p:spPr>
        <p:txBody>
          <a:bodyPr/>
          <a:lstStyle/>
          <a:p>
            <a:r>
              <a:rPr lang="en-US" dirty="0">
                <a:latin typeface="Segoe UI Variable Display Semibold" pitchFamily="2" charset="0"/>
              </a:rPr>
              <a:t>Classification Grouping Heart Disease Patients In The Hospital</a:t>
            </a:r>
          </a:p>
        </p:txBody>
      </p:sp>
      <p:sp>
        <p:nvSpPr>
          <p:cNvPr id="8" name="Text Placeholder 7">
            <a:extLst>
              <a:ext uri="{FF2B5EF4-FFF2-40B4-BE49-F238E27FC236}">
                <a16:creationId xmlns:a16="http://schemas.microsoft.com/office/drawing/2014/main" id="{FA926DDD-56BB-1546-2847-E2C1ED59CAFC}"/>
              </a:ext>
            </a:extLst>
          </p:cNvPr>
          <p:cNvSpPr>
            <a:spLocks noGrp="1"/>
          </p:cNvSpPr>
          <p:nvPr>
            <p:ph type="body" sz="quarter" idx="12"/>
          </p:nvPr>
        </p:nvSpPr>
        <p:spPr>
          <a:xfrm>
            <a:off x="584200" y="3519949"/>
            <a:ext cx="6190226" cy="1938992"/>
          </a:xfrm>
        </p:spPr>
        <p:txBody>
          <a:bodyPr/>
          <a:lstStyle/>
          <a:p>
            <a:r>
              <a:rPr lang="en-US" sz="1400" b="1" dirty="0">
                <a:latin typeface="Segoe UI Variable Display" pitchFamily="2" charset="0"/>
              </a:rPr>
              <a:t>By Charunthon Limseelo and Bhagya </a:t>
            </a:r>
            <a:r>
              <a:rPr lang="en-US" sz="1400" b="1" dirty="0" err="1">
                <a:latin typeface="Segoe UI Variable Display" pitchFamily="2" charset="0"/>
              </a:rPr>
              <a:t>Saranunt</a:t>
            </a:r>
            <a:endParaRPr lang="en-US" sz="1400" b="1" dirty="0">
              <a:latin typeface="Segoe UI Variable Display" pitchFamily="2" charset="0"/>
            </a:endParaRPr>
          </a:p>
          <a:p>
            <a:r>
              <a:rPr lang="en-US" sz="1400" b="1" dirty="0">
                <a:latin typeface="Segoe UI Variable Display" pitchFamily="2" charset="0"/>
              </a:rPr>
              <a:t>Advised by Assoc. Prof. Dr. </a:t>
            </a:r>
            <a:r>
              <a:rPr lang="en-US" sz="1400" b="1" dirty="0" err="1">
                <a:latin typeface="Segoe UI Variable Display" pitchFamily="2" charset="0"/>
              </a:rPr>
              <a:t>Naruemon</a:t>
            </a:r>
            <a:r>
              <a:rPr lang="en-US" sz="1400" b="1" dirty="0">
                <a:latin typeface="Segoe UI Variable Display" pitchFamily="2" charset="0"/>
              </a:rPr>
              <a:t> </a:t>
            </a:r>
            <a:r>
              <a:rPr lang="en-US" sz="1400" b="1" dirty="0" err="1">
                <a:latin typeface="Segoe UI Variable Display" pitchFamily="2" charset="0"/>
              </a:rPr>
              <a:t>Wattanapongsakorn</a:t>
            </a:r>
            <a:endParaRPr lang="en-US" sz="1400" b="1" dirty="0">
              <a:latin typeface="Segoe UI Variable Display" pitchFamily="2" charset="0"/>
            </a:endParaRPr>
          </a:p>
          <a:p>
            <a:endParaRPr lang="en-US" sz="1400" dirty="0">
              <a:latin typeface="Segoe UI Variable Display" pitchFamily="2" charset="0"/>
            </a:endParaRPr>
          </a:p>
          <a:p>
            <a:r>
              <a:rPr lang="en-US" sz="1400" dirty="0">
                <a:latin typeface="Segoe UI Variable Display" pitchFamily="2" charset="0"/>
              </a:rPr>
              <a:t>This presentation is one of the assessment activity of CPE456: Data Mining Course of Computer Engineering Department (CPE)</a:t>
            </a:r>
          </a:p>
          <a:p>
            <a:r>
              <a:rPr lang="en-US" sz="1400" dirty="0">
                <a:latin typeface="Segoe UI Variable Display" pitchFamily="2" charset="0"/>
              </a:rPr>
              <a:t>Faculty of Engineering, King Mongkut’s University of Technology Thonburi</a:t>
            </a:r>
          </a:p>
          <a:p>
            <a:endParaRPr lang="en-US" sz="1400" dirty="0">
              <a:latin typeface="Segoe UI Variable Display" pitchFamily="2" charset="0"/>
            </a:endParaRPr>
          </a:p>
          <a:p>
            <a:r>
              <a:rPr lang="en-US" sz="1400" dirty="0">
                <a:latin typeface="Segoe UI Variable Display" pitchFamily="2" charset="0"/>
              </a:rPr>
              <a:t>Template By Microsoft Build 2025 – Copyrights 2025</a:t>
            </a:r>
          </a:p>
          <a:p>
            <a:endParaRPr lang="en-US" sz="1400" dirty="0">
              <a:latin typeface="Segoe UI Variable Display" pitchFamily="2" charset="0"/>
            </a:endParaRPr>
          </a:p>
        </p:txBody>
      </p:sp>
    </p:spTree>
    <p:extLst>
      <p:ext uri="{BB962C8B-B14F-4D97-AF65-F5344CB8AC3E}">
        <p14:creationId xmlns:p14="http://schemas.microsoft.com/office/powerpoint/2010/main" val="2484095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C0A4F6E-DA11-5207-7DCC-D849707E89BD}"/>
              </a:ext>
            </a:extLst>
          </p:cNvPr>
          <p:cNvSpPr>
            <a:spLocks noGrp="1"/>
          </p:cNvSpPr>
          <p:nvPr>
            <p:ph type="title"/>
          </p:nvPr>
        </p:nvSpPr>
        <p:spPr>
          <a:xfrm>
            <a:off x="588263" y="457200"/>
            <a:ext cx="11018520" cy="553998"/>
          </a:xfrm>
        </p:spPr>
        <p:txBody>
          <a:bodyPr/>
          <a:lstStyle/>
          <a:p>
            <a:r>
              <a:rPr lang="en-US" dirty="0"/>
              <a:t>Proposed Architecture </a:t>
            </a:r>
          </a:p>
        </p:txBody>
      </p:sp>
      <p:pic>
        <p:nvPicPr>
          <p:cNvPr id="8" name="Picture Placeholder 7">
            <a:extLst>
              <a:ext uri="{FF2B5EF4-FFF2-40B4-BE49-F238E27FC236}">
                <a16:creationId xmlns:a16="http://schemas.microsoft.com/office/drawing/2014/main" id="{E093C2D3-8B44-4F71-5BBB-18D5037C461F}"/>
              </a:ext>
            </a:extLst>
          </p:cNvPr>
          <p:cNvPicPr>
            <a:picLocks noGrp="1" noChangeAspect="1"/>
          </p:cNvPicPr>
          <p:nvPr>
            <p:ph sz="quarter" idx="10"/>
          </p:nvPr>
        </p:nvPicPr>
        <p:blipFill>
          <a:blip r:embed="rId2"/>
          <a:stretch/>
        </p:blipFill>
        <p:spPr>
          <a:xfrm>
            <a:off x="1307543" y="1435100"/>
            <a:ext cx="9572152" cy="4833938"/>
          </a:xfrm>
          <a:prstGeom prst="roundRect">
            <a:avLst>
              <a:gd name="adj" fmla="val 2632"/>
            </a:avLst>
          </a:prstGeom>
          <a:noFill/>
        </p:spPr>
      </p:pic>
      <p:sp>
        <p:nvSpPr>
          <p:cNvPr id="2" name="Multiplication Sign 1">
            <a:extLst>
              <a:ext uri="{FF2B5EF4-FFF2-40B4-BE49-F238E27FC236}">
                <a16:creationId xmlns:a16="http://schemas.microsoft.com/office/drawing/2014/main" id="{605231D6-9A00-CFEE-F53B-0E5014A796AB}"/>
              </a:ext>
            </a:extLst>
          </p:cNvPr>
          <p:cNvSpPr/>
          <p:nvPr/>
        </p:nvSpPr>
        <p:spPr bwMode="auto">
          <a:xfrm>
            <a:off x="5043949" y="4277031"/>
            <a:ext cx="540774" cy="5604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 name="Multiplication Sign 2">
            <a:extLst>
              <a:ext uri="{FF2B5EF4-FFF2-40B4-BE49-F238E27FC236}">
                <a16:creationId xmlns:a16="http://schemas.microsoft.com/office/drawing/2014/main" id="{3D592C99-D960-9C45-EB3E-2121667749FD}"/>
              </a:ext>
            </a:extLst>
          </p:cNvPr>
          <p:cNvSpPr/>
          <p:nvPr/>
        </p:nvSpPr>
        <p:spPr bwMode="auto">
          <a:xfrm>
            <a:off x="5043949" y="5422900"/>
            <a:ext cx="540774" cy="5604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Multiplication Sign 3">
            <a:extLst>
              <a:ext uri="{FF2B5EF4-FFF2-40B4-BE49-F238E27FC236}">
                <a16:creationId xmlns:a16="http://schemas.microsoft.com/office/drawing/2014/main" id="{4887CD7C-806C-A882-6A95-A33EE7A5856C}"/>
              </a:ext>
            </a:extLst>
          </p:cNvPr>
          <p:cNvSpPr/>
          <p:nvPr/>
        </p:nvSpPr>
        <p:spPr bwMode="auto">
          <a:xfrm>
            <a:off x="5043949" y="3784861"/>
            <a:ext cx="540774" cy="5604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21266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61D0-AD2C-ADEF-51DD-4ED4457D72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BF18AB-D197-BA20-FC51-0BA5E2BDA249}"/>
              </a:ext>
            </a:extLst>
          </p:cNvPr>
          <p:cNvSpPr>
            <a:spLocks noGrp="1"/>
          </p:cNvSpPr>
          <p:nvPr>
            <p:ph type="title"/>
          </p:nvPr>
        </p:nvSpPr>
        <p:spPr/>
        <p:txBody>
          <a:bodyPr/>
          <a:lstStyle/>
          <a:p>
            <a:r>
              <a:rPr lang="en-US" dirty="0"/>
              <a:t>Feature Engineering Analysis</a:t>
            </a:r>
          </a:p>
        </p:txBody>
      </p:sp>
      <p:sp>
        <p:nvSpPr>
          <p:cNvPr id="11" name="Text Placeholder 10">
            <a:extLst>
              <a:ext uri="{FF2B5EF4-FFF2-40B4-BE49-F238E27FC236}">
                <a16:creationId xmlns:a16="http://schemas.microsoft.com/office/drawing/2014/main" id="{BF47300D-D0B5-9526-0BE1-F2C0731F0CF5}"/>
              </a:ext>
            </a:extLst>
          </p:cNvPr>
          <p:cNvSpPr>
            <a:spLocks noGrp="1"/>
          </p:cNvSpPr>
          <p:nvPr>
            <p:ph type="body" sz="quarter" idx="10"/>
          </p:nvPr>
        </p:nvSpPr>
        <p:spPr>
          <a:xfrm>
            <a:off x="586390" y="1434370"/>
            <a:ext cx="11018520" cy="4567404"/>
          </a:xfrm>
        </p:spPr>
        <p:txBody>
          <a:bodyPr/>
          <a:lstStyle/>
          <a:p>
            <a:r>
              <a:rPr lang="en-US" dirty="0"/>
              <a:t>- The Null values have been handled.</a:t>
            </a:r>
          </a:p>
          <a:p>
            <a:r>
              <a:rPr lang="en-US" dirty="0"/>
              <a:t>- The data are NOT Standardizing, Normalizing, or Scaling</a:t>
            </a:r>
          </a:p>
          <a:p>
            <a:endParaRPr lang="en-US" dirty="0"/>
          </a:p>
          <a:p>
            <a:r>
              <a:rPr lang="en-US" b="1" dirty="0"/>
              <a:t>Binary-class Data</a:t>
            </a:r>
          </a:p>
          <a:p>
            <a:r>
              <a:rPr lang="en-US" dirty="0"/>
              <a:t>- 1918 entries with labeled target</a:t>
            </a:r>
          </a:p>
          <a:p>
            <a:endParaRPr lang="en-US" dirty="0"/>
          </a:p>
          <a:p>
            <a:r>
              <a:rPr lang="en-US" b="1" dirty="0"/>
              <a:t>Multiclass Data</a:t>
            </a:r>
          </a:p>
          <a:p>
            <a:r>
              <a:rPr lang="en-US" dirty="0"/>
              <a:t>- 587 labeled data from Europe hospital</a:t>
            </a:r>
          </a:p>
          <a:p>
            <a:r>
              <a:rPr lang="en-US" dirty="0"/>
              <a:t>- 777 unlabeled data from India hospital</a:t>
            </a:r>
          </a:p>
        </p:txBody>
      </p:sp>
    </p:spTree>
    <p:extLst>
      <p:ext uri="{BB962C8B-B14F-4D97-AF65-F5344CB8AC3E}">
        <p14:creationId xmlns:p14="http://schemas.microsoft.com/office/powerpoint/2010/main" val="3387958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A703-48B2-9B93-8711-C5B67A914E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07574C-17AB-9F8D-D7FF-A9B4223962A2}"/>
              </a:ext>
            </a:extLst>
          </p:cNvPr>
          <p:cNvSpPr>
            <a:spLocks noGrp="1"/>
          </p:cNvSpPr>
          <p:nvPr>
            <p:ph type="title"/>
          </p:nvPr>
        </p:nvSpPr>
        <p:spPr/>
        <p:txBody>
          <a:bodyPr/>
          <a:lstStyle/>
          <a:p>
            <a:r>
              <a:rPr lang="en-US" dirty="0"/>
              <a:t>Used Features For Analysis – Attributes/Columns</a:t>
            </a:r>
          </a:p>
        </p:txBody>
      </p:sp>
      <p:sp>
        <p:nvSpPr>
          <p:cNvPr id="5" name="Text Placeholder 4">
            <a:extLst>
              <a:ext uri="{FF2B5EF4-FFF2-40B4-BE49-F238E27FC236}">
                <a16:creationId xmlns:a16="http://schemas.microsoft.com/office/drawing/2014/main" id="{FC183487-2E16-19FE-563D-EB871A76B1C7}"/>
              </a:ext>
            </a:extLst>
          </p:cNvPr>
          <p:cNvSpPr>
            <a:spLocks noGrp="1"/>
          </p:cNvSpPr>
          <p:nvPr>
            <p:ph type="body" sz="quarter" idx="10"/>
          </p:nvPr>
        </p:nvSpPr>
        <p:spPr>
          <a:xfrm>
            <a:off x="584200" y="1435100"/>
            <a:ext cx="5212080" cy="3724096"/>
          </a:xfrm>
        </p:spPr>
        <p:txBody>
          <a:bodyPr/>
          <a:lstStyle/>
          <a:p>
            <a:pPr marL="342900" indent="-342900">
              <a:buFont typeface="Arial" panose="020B0604020202020204" pitchFamily="34" charset="0"/>
              <a:buChar char="•"/>
            </a:pPr>
            <a:r>
              <a:rPr lang="en-US" sz="1600" dirty="0"/>
              <a:t>age --&gt; Age of the patient (28-77 in years).</a:t>
            </a:r>
          </a:p>
          <a:p>
            <a:pPr marL="342900" indent="-342900">
              <a:buFont typeface="Arial" panose="020B0604020202020204" pitchFamily="34" charset="0"/>
              <a:buChar char="•"/>
            </a:pPr>
            <a:r>
              <a:rPr lang="en-US" sz="1600" dirty="0"/>
              <a:t>gender --&gt; Gender of the patient: typically 1 = Male, 0 = Female.</a:t>
            </a:r>
          </a:p>
          <a:p>
            <a:pPr marL="342900" indent="-342900">
              <a:buFont typeface="Arial" panose="020B0604020202020204" pitchFamily="34" charset="0"/>
              <a:buChar char="•"/>
            </a:pPr>
            <a:r>
              <a:rPr lang="en-US" sz="1600" dirty="0" err="1"/>
              <a:t>chestpain</a:t>
            </a:r>
            <a:r>
              <a:rPr lang="en-US" sz="1600" dirty="0"/>
              <a:t> --&gt; Type of chest pain experienced (encoded):• 1 = Typical Angina• 2 = Atypical Angina• 3 = Non-Anginal Pain• 4 = Asymptomatic</a:t>
            </a:r>
          </a:p>
          <a:p>
            <a:pPr marL="342900" indent="-342900">
              <a:buFont typeface="Arial" panose="020B0604020202020204" pitchFamily="34" charset="0"/>
              <a:buChar char="•"/>
            </a:pPr>
            <a:r>
              <a:rPr lang="en-US" sz="1600" dirty="0" err="1"/>
              <a:t>restingBP</a:t>
            </a:r>
            <a:r>
              <a:rPr lang="en-US" sz="1600" dirty="0"/>
              <a:t> --&gt; Resting Blood Pressure (in mm Hg) when the patient is seated and relaxed.</a:t>
            </a:r>
          </a:p>
          <a:p>
            <a:pPr marL="342900" indent="-342900">
              <a:buFont typeface="Arial" panose="020B0604020202020204" pitchFamily="34" charset="0"/>
              <a:buChar char="•"/>
            </a:pPr>
            <a:r>
              <a:rPr lang="en-US" sz="1600" dirty="0" err="1"/>
              <a:t>serumcholestrol</a:t>
            </a:r>
            <a:r>
              <a:rPr lang="en-US" sz="1600" dirty="0"/>
              <a:t> --&gt; Serum cholesterol level (in mg/dl).</a:t>
            </a:r>
          </a:p>
          <a:p>
            <a:pPr marL="342900" indent="-342900">
              <a:buFont typeface="Arial" panose="020B0604020202020204" pitchFamily="34" charset="0"/>
              <a:buChar char="•"/>
            </a:pPr>
            <a:r>
              <a:rPr lang="en-US" sz="1600" dirty="0" err="1"/>
              <a:t>fastingbloodsugar</a:t>
            </a:r>
            <a:r>
              <a:rPr lang="en-US" sz="1600" dirty="0"/>
              <a:t> --&gt; Whether the patient's fasting blood sugar is &gt; 120 mg/dl:• 1 = Yes• 0 = No</a:t>
            </a:r>
          </a:p>
        </p:txBody>
      </p:sp>
      <p:sp>
        <p:nvSpPr>
          <p:cNvPr id="6" name="Text Placeholder 5">
            <a:extLst>
              <a:ext uri="{FF2B5EF4-FFF2-40B4-BE49-F238E27FC236}">
                <a16:creationId xmlns:a16="http://schemas.microsoft.com/office/drawing/2014/main" id="{D79B3F0C-30C7-0FBC-BF49-83FBC1C4A61B}"/>
              </a:ext>
            </a:extLst>
          </p:cNvPr>
          <p:cNvSpPr>
            <a:spLocks noGrp="1"/>
          </p:cNvSpPr>
          <p:nvPr>
            <p:ph type="body" sz="quarter" idx="12"/>
          </p:nvPr>
        </p:nvSpPr>
        <p:spPr>
          <a:xfrm>
            <a:off x="6397171" y="1435100"/>
            <a:ext cx="5212080" cy="4955203"/>
          </a:xfrm>
        </p:spPr>
        <p:txBody>
          <a:bodyPr/>
          <a:lstStyle/>
          <a:p>
            <a:pPr marL="457200" indent="-457200">
              <a:buFont typeface="Arial" panose="020B0604020202020204" pitchFamily="34" charset="0"/>
              <a:buChar char="•"/>
            </a:pPr>
            <a:r>
              <a:rPr lang="en-US" sz="1600" dirty="0" err="1"/>
              <a:t>restingrelectro</a:t>
            </a:r>
            <a:r>
              <a:rPr lang="en-US" sz="1600" dirty="0"/>
              <a:t> --&gt; Results of resting electrocardiographic test (ECG) (encoded):• 0 = Normal• 1 = ST-T wave abnormality• 2 = Possible left ventricular hypertrophy</a:t>
            </a:r>
          </a:p>
          <a:p>
            <a:pPr marL="457200" indent="-457200">
              <a:buFont typeface="Arial" panose="020B0604020202020204" pitchFamily="34" charset="0"/>
              <a:buChar char="•"/>
            </a:pPr>
            <a:r>
              <a:rPr lang="en-US" sz="1600" dirty="0" err="1"/>
              <a:t>maxheartrate</a:t>
            </a:r>
            <a:r>
              <a:rPr lang="en-US" sz="1600" dirty="0"/>
              <a:t> --&gt; Maximum heart rate achieved during exercise test.</a:t>
            </a:r>
          </a:p>
          <a:p>
            <a:pPr marL="457200" indent="-457200">
              <a:buFont typeface="Arial" panose="020B0604020202020204" pitchFamily="34" charset="0"/>
              <a:buChar char="•"/>
            </a:pPr>
            <a:r>
              <a:rPr lang="en-US" sz="1600" dirty="0" err="1"/>
              <a:t>exerciseangia</a:t>
            </a:r>
            <a:r>
              <a:rPr lang="en-US" sz="1600" dirty="0"/>
              <a:t> --&gt; Whether the patient experienced exercise-induced angina:• 1 = Yes• 0 = No</a:t>
            </a:r>
          </a:p>
          <a:p>
            <a:pPr marL="457200" indent="-457200">
              <a:buFont typeface="Arial" panose="020B0604020202020204" pitchFamily="34" charset="0"/>
              <a:buChar char="•"/>
            </a:pPr>
            <a:r>
              <a:rPr lang="en-US" sz="1600" dirty="0" err="1"/>
              <a:t>oldpeak</a:t>
            </a:r>
            <a:r>
              <a:rPr lang="en-US" sz="1600" dirty="0"/>
              <a:t> --&gt; ST depression induced by exercise relative to rest. (Numeric value showing how much the ST segment dropped below baseline after exercise.)</a:t>
            </a:r>
          </a:p>
          <a:p>
            <a:pPr marL="457200" indent="-457200">
              <a:buFont typeface="Arial" panose="020B0604020202020204" pitchFamily="34" charset="0"/>
              <a:buChar char="•"/>
            </a:pPr>
            <a:r>
              <a:rPr lang="en-US" sz="1600" dirty="0"/>
              <a:t>slope --&gt; Slope of the peak exercise ST segment (encoded):• 1 = Upsloping• 2 = Flat• 3 = </a:t>
            </a:r>
            <a:r>
              <a:rPr lang="en-US" sz="1600" dirty="0" err="1"/>
              <a:t>Downsloping</a:t>
            </a:r>
            <a:endParaRPr lang="en-US" sz="1600" dirty="0"/>
          </a:p>
          <a:p>
            <a:pPr marL="457200" indent="-457200">
              <a:buFont typeface="Arial" panose="020B0604020202020204" pitchFamily="34" charset="0"/>
              <a:buChar char="•"/>
            </a:pPr>
            <a:r>
              <a:rPr lang="en-US" sz="1600" dirty="0"/>
              <a:t>target --&gt; Diagnosis of heart disease:• 0 = No heart disease• 1 = Presence of heart disease</a:t>
            </a:r>
          </a:p>
        </p:txBody>
      </p:sp>
    </p:spTree>
    <p:extLst>
      <p:ext uri="{BB962C8B-B14F-4D97-AF65-F5344CB8AC3E}">
        <p14:creationId xmlns:p14="http://schemas.microsoft.com/office/powerpoint/2010/main" val="1688223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5FFB-C195-ABB7-6F7B-70DC36DB4A6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7D4A194-AD79-F277-7A3A-B4711393AE9C}"/>
              </a:ext>
            </a:extLst>
          </p:cNvPr>
          <p:cNvSpPr txBox="1"/>
          <p:nvPr/>
        </p:nvSpPr>
        <p:spPr>
          <a:xfrm>
            <a:off x="629266" y="3293634"/>
            <a:ext cx="8416412" cy="4431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200" dirty="0">
                <a:solidFill>
                  <a:srgbClr val="FFE399"/>
                </a:solidFill>
                <a:latin typeface="Segoe UI Variable Display Semibold" pitchFamily="2" charset="0"/>
              </a:rPr>
              <a:t>Binary Classification Baseline Model</a:t>
            </a:r>
            <a:endParaRPr kumimoji="0" lang="en-US" sz="32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38CD2B9C-9F7C-7272-C503-2969812C1579}"/>
              </a:ext>
              <a:ext uri="{C183D7F6-B498-43B3-948B-1728B52AA6E4}">
                <adec:decorative xmlns:adec="http://schemas.microsoft.com/office/drawing/2017/decorative" val="0"/>
              </a:ext>
            </a:extLst>
          </p:cNvPr>
          <p:cNvSpPr/>
          <p:nvPr/>
        </p:nvSpPr>
        <p:spPr bwMode="auto">
          <a:xfrm>
            <a:off x="629265" y="2617379"/>
            <a:ext cx="243839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noProof="0" dirty="0">
                <a:solidFill>
                  <a:srgbClr val="FFFFFF"/>
                </a:solidFill>
                <a:latin typeface="Segoe UI Variable Display Semibold" pitchFamily="2" charset="0"/>
              </a:rPr>
              <a:t>Classification Testing</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1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647958-3CAD-3216-41C3-5D1E8E0E7032}"/>
              </a:ext>
            </a:extLst>
          </p:cNvPr>
          <p:cNvSpPr>
            <a:spLocks noGrp="1"/>
          </p:cNvSpPr>
          <p:nvPr>
            <p:ph type="title"/>
          </p:nvPr>
        </p:nvSpPr>
        <p:spPr/>
        <p:txBody>
          <a:bodyPr/>
          <a:lstStyle/>
          <a:p>
            <a:r>
              <a:rPr lang="en-US" dirty="0"/>
              <a:t>Model Accuracy </a:t>
            </a:r>
          </a:p>
        </p:txBody>
      </p:sp>
      <p:sp>
        <p:nvSpPr>
          <p:cNvPr id="21" name="Text Placeholder 20">
            <a:extLst>
              <a:ext uri="{FF2B5EF4-FFF2-40B4-BE49-F238E27FC236}">
                <a16:creationId xmlns:a16="http://schemas.microsoft.com/office/drawing/2014/main" id="{207629AA-0841-24AC-A987-F3288FFCE3BB}"/>
              </a:ext>
            </a:extLst>
          </p:cNvPr>
          <p:cNvSpPr>
            <a:spLocks noGrp="1"/>
          </p:cNvSpPr>
          <p:nvPr>
            <p:ph type="body" sz="quarter" idx="16"/>
          </p:nvPr>
        </p:nvSpPr>
        <p:spPr>
          <a:xfrm>
            <a:off x="585217" y="1438275"/>
            <a:ext cx="3264408" cy="338554"/>
          </a:xfrm>
        </p:spPr>
        <p:txBody>
          <a:bodyPr/>
          <a:lstStyle/>
          <a:p>
            <a:pPr algn="ctr"/>
            <a:r>
              <a:rPr lang="en-US" dirty="0"/>
              <a:t>Support Vector Machine</a:t>
            </a:r>
          </a:p>
        </p:txBody>
      </p:sp>
      <p:sp>
        <p:nvSpPr>
          <p:cNvPr id="19" name="Text Placeholder 18">
            <a:extLst>
              <a:ext uri="{FF2B5EF4-FFF2-40B4-BE49-F238E27FC236}">
                <a16:creationId xmlns:a16="http://schemas.microsoft.com/office/drawing/2014/main" id="{4B28B40A-D1D3-CED1-B002-E3C71827C28F}"/>
              </a:ext>
            </a:extLst>
          </p:cNvPr>
          <p:cNvSpPr>
            <a:spLocks noGrp="1"/>
          </p:cNvSpPr>
          <p:nvPr>
            <p:ph type="body" sz="quarter" idx="14"/>
          </p:nvPr>
        </p:nvSpPr>
        <p:spPr>
          <a:xfrm>
            <a:off x="585217" y="4575175"/>
            <a:ext cx="3264408" cy="307777"/>
          </a:xfrm>
        </p:spPr>
        <p:txBody>
          <a:bodyPr/>
          <a:lstStyle/>
          <a:p>
            <a:r>
              <a:rPr lang="en-US" dirty="0"/>
              <a:t>Accuracy: 0.7013888</a:t>
            </a:r>
          </a:p>
        </p:txBody>
      </p:sp>
      <p:sp>
        <p:nvSpPr>
          <p:cNvPr id="22" name="Text Placeholder 21">
            <a:extLst>
              <a:ext uri="{FF2B5EF4-FFF2-40B4-BE49-F238E27FC236}">
                <a16:creationId xmlns:a16="http://schemas.microsoft.com/office/drawing/2014/main" id="{40D36AE2-5DDB-B2CC-1D92-356043A3C831}"/>
              </a:ext>
            </a:extLst>
          </p:cNvPr>
          <p:cNvSpPr>
            <a:spLocks noGrp="1"/>
          </p:cNvSpPr>
          <p:nvPr>
            <p:ph type="body" sz="quarter" idx="17"/>
          </p:nvPr>
        </p:nvSpPr>
        <p:spPr>
          <a:xfrm>
            <a:off x="4463796" y="1438275"/>
            <a:ext cx="3264408" cy="338554"/>
          </a:xfrm>
        </p:spPr>
        <p:txBody>
          <a:bodyPr/>
          <a:lstStyle/>
          <a:p>
            <a:pPr algn="ctr"/>
            <a:r>
              <a:rPr lang="en-US" dirty="0"/>
              <a:t>Random Forest</a:t>
            </a:r>
          </a:p>
        </p:txBody>
      </p:sp>
      <p:sp>
        <p:nvSpPr>
          <p:cNvPr id="20" name="Text Placeholder 19">
            <a:extLst>
              <a:ext uri="{FF2B5EF4-FFF2-40B4-BE49-F238E27FC236}">
                <a16:creationId xmlns:a16="http://schemas.microsoft.com/office/drawing/2014/main" id="{E991EC85-20B2-58C3-B435-B0DFE4563448}"/>
              </a:ext>
            </a:extLst>
          </p:cNvPr>
          <p:cNvSpPr>
            <a:spLocks noGrp="1"/>
          </p:cNvSpPr>
          <p:nvPr>
            <p:ph type="body" sz="quarter" idx="15"/>
          </p:nvPr>
        </p:nvSpPr>
        <p:spPr>
          <a:xfrm>
            <a:off x="4463796" y="4568535"/>
            <a:ext cx="3264408" cy="307777"/>
          </a:xfrm>
        </p:spPr>
        <p:txBody>
          <a:bodyPr/>
          <a:lstStyle/>
          <a:p>
            <a:r>
              <a:rPr lang="en-US" dirty="0"/>
              <a:t>Accuracy: 0.907986111</a:t>
            </a:r>
          </a:p>
        </p:txBody>
      </p:sp>
      <p:sp>
        <p:nvSpPr>
          <p:cNvPr id="23" name="Text Placeholder 22">
            <a:extLst>
              <a:ext uri="{FF2B5EF4-FFF2-40B4-BE49-F238E27FC236}">
                <a16:creationId xmlns:a16="http://schemas.microsoft.com/office/drawing/2014/main" id="{DED25069-7CF6-09F4-5C6B-68EA4936B2DE}"/>
              </a:ext>
            </a:extLst>
          </p:cNvPr>
          <p:cNvSpPr>
            <a:spLocks noGrp="1"/>
          </p:cNvSpPr>
          <p:nvPr>
            <p:ph type="body" sz="quarter" idx="18"/>
          </p:nvPr>
        </p:nvSpPr>
        <p:spPr>
          <a:xfrm>
            <a:off x="8342375" y="1438275"/>
            <a:ext cx="3264408" cy="338554"/>
          </a:xfrm>
        </p:spPr>
        <p:txBody>
          <a:bodyPr/>
          <a:lstStyle/>
          <a:p>
            <a:pPr algn="ctr"/>
            <a:r>
              <a:rPr lang="en-US" dirty="0"/>
              <a:t>Artificial Neural Network</a:t>
            </a:r>
          </a:p>
        </p:txBody>
      </p:sp>
      <p:sp>
        <p:nvSpPr>
          <p:cNvPr id="24" name="Text Placeholder 23">
            <a:extLst>
              <a:ext uri="{FF2B5EF4-FFF2-40B4-BE49-F238E27FC236}">
                <a16:creationId xmlns:a16="http://schemas.microsoft.com/office/drawing/2014/main" id="{EFDDC38A-294E-A8F7-8462-4305B1125E36}"/>
              </a:ext>
            </a:extLst>
          </p:cNvPr>
          <p:cNvSpPr>
            <a:spLocks noGrp="1"/>
          </p:cNvSpPr>
          <p:nvPr>
            <p:ph type="body" sz="quarter" idx="19"/>
          </p:nvPr>
        </p:nvSpPr>
        <p:spPr>
          <a:xfrm>
            <a:off x="8342375" y="4575175"/>
            <a:ext cx="3264408" cy="307777"/>
          </a:xfrm>
        </p:spPr>
        <p:txBody>
          <a:bodyPr/>
          <a:lstStyle/>
          <a:p>
            <a:r>
              <a:rPr lang="en-US" dirty="0"/>
              <a:t>Accuracy: 0.838541666</a:t>
            </a:r>
          </a:p>
        </p:txBody>
      </p:sp>
      <p:pic>
        <p:nvPicPr>
          <p:cNvPr id="26" name="Picture 25">
            <a:extLst>
              <a:ext uri="{FF2B5EF4-FFF2-40B4-BE49-F238E27FC236}">
                <a16:creationId xmlns:a16="http://schemas.microsoft.com/office/drawing/2014/main" id="{223E58E8-F78E-7B8C-DCFA-68FD762ECBC4}"/>
              </a:ext>
            </a:extLst>
          </p:cNvPr>
          <p:cNvPicPr>
            <a:picLocks noChangeAspect="1"/>
          </p:cNvPicPr>
          <p:nvPr/>
        </p:nvPicPr>
        <p:blipFill>
          <a:blip r:embed="rId2"/>
          <a:stretch>
            <a:fillRect/>
          </a:stretch>
        </p:blipFill>
        <p:spPr>
          <a:xfrm>
            <a:off x="585217" y="2203906"/>
            <a:ext cx="3264408" cy="1791443"/>
          </a:xfrm>
          <a:prstGeom prst="rect">
            <a:avLst/>
          </a:prstGeom>
        </p:spPr>
      </p:pic>
      <p:pic>
        <p:nvPicPr>
          <p:cNvPr id="28" name="Picture 27">
            <a:extLst>
              <a:ext uri="{FF2B5EF4-FFF2-40B4-BE49-F238E27FC236}">
                <a16:creationId xmlns:a16="http://schemas.microsoft.com/office/drawing/2014/main" id="{27095F88-BAC4-036F-9321-675C2DA6AB29}"/>
              </a:ext>
            </a:extLst>
          </p:cNvPr>
          <p:cNvPicPr>
            <a:picLocks noChangeAspect="1"/>
          </p:cNvPicPr>
          <p:nvPr/>
        </p:nvPicPr>
        <p:blipFill>
          <a:blip r:embed="rId3"/>
          <a:stretch>
            <a:fillRect/>
          </a:stretch>
        </p:blipFill>
        <p:spPr>
          <a:xfrm>
            <a:off x="4463796" y="2203906"/>
            <a:ext cx="3264408" cy="1791443"/>
          </a:xfrm>
          <a:prstGeom prst="rect">
            <a:avLst/>
          </a:prstGeom>
        </p:spPr>
      </p:pic>
      <p:pic>
        <p:nvPicPr>
          <p:cNvPr id="30" name="Picture 29">
            <a:extLst>
              <a:ext uri="{FF2B5EF4-FFF2-40B4-BE49-F238E27FC236}">
                <a16:creationId xmlns:a16="http://schemas.microsoft.com/office/drawing/2014/main" id="{1A395DAF-B87C-2969-C838-A3F34C86229A}"/>
              </a:ext>
            </a:extLst>
          </p:cNvPr>
          <p:cNvPicPr>
            <a:picLocks noChangeAspect="1"/>
          </p:cNvPicPr>
          <p:nvPr/>
        </p:nvPicPr>
        <p:blipFill>
          <a:blip r:embed="rId4"/>
          <a:stretch>
            <a:fillRect/>
          </a:stretch>
        </p:blipFill>
        <p:spPr>
          <a:xfrm>
            <a:off x="8342375" y="2203906"/>
            <a:ext cx="3264408" cy="1838041"/>
          </a:xfrm>
          <a:prstGeom prst="rect">
            <a:avLst/>
          </a:prstGeom>
        </p:spPr>
      </p:pic>
      <p:sp>
        <p:nvSpPr>
          <p:cNvPr id="32" name="TextBox 31">
            <a:extLst>
              <a:ext uri="{FF2B5EF4-FFF2-40B4-BE49-F238E27FC236}">
                <a16:creationId xmlns:a16="http://schemas.microsoft.com/office/drawing/2014/main" id="{10E882BD-22E8-558F-3456-356A819D3E27}"/>
              </a:ext>
            </a:extLst>
          </p:cNvPr>
          <p:cNvSpPr txBox="1"/>
          <p:nvPr/>
        </p:nvSpPr>
        <p:spPr>
          <a:xfrm>
            <a:off x="585217" y="5679898"/>
            <a:ext cx="11021566" cy="363946"/>
          </a:xfrm>
          <a:prstGeom prst="rect">
            <a:avLst/>
          </a:prstGeom>
          <a:noFill/>
        </p:spPr>
        <p:txBody>
          <a:bodyPr wrap="square">
            <a:spAutoFit/>
          </a:bodyPr>
          <a:lstStyle/>
          <a:p>
            <a:pPr algn="ctr"/>
            <a:r>
              <a:rPr lang="en-US" dirty="0">
                <a:hlinkClick r:id="rId5"/>
              </a:rPr>
              <a:t>https://colab.research.google.com/drive/16W6xTJWUu6tzYtVBvq7xXw6psNiWdl-3?usp=sharing</a:t>
            </a:r>
            <a:r>
              <a:rPr lang="en-US" dirty="0"/>
              <a:t> </a:t>
            </a:r>
          </a:p>
        </p:txBody>
      </p:sp>
    </p:spTree>
    <p:extLst>
      <p:ext uri="{BB962C8B-B14F-4D97-AF65-F5344CB8AC3E}">
        <p14:creationId xmlns:p14="http://schemas.microsoft.com/office/powerpoint/2010/main" val="2009131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2CED9-17DE-905F-BD48-54B0523AF42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E1C6BEA-2B44-CFAB-FAD2-93419BF72471}"/>
              </a:ext>
            </a:extLst>
          </p:cNvPr>
          <p:cNvSpPr txBox="1"/>
          <p:nvPr/>
        </p:nvSpPr>
        <p:spPr>
          <a:xfrm>
            <a:off x="629266" y="3265934"/>
            <a:ext cx="8416412" cy="4985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600" dirty="0">
                <a:solidFill>
                  <a:srgbClr val="FFE399"/>
                </a:solidFill>
                <a:latin typeface="Segoe UI Variable Display Semibold" pitchFamily="2" charset="0"/>
              </a:rPr>
              <a:t>Multiclass Classification Based Model</a:t>
            </a:r>
            <a:endParaRPr kumimoji="0" lang="en-US" sz="36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5A40CE08-0ED9-6E04-FDE2-95CB2990A655}"/>
              </a:ext>
              <a:ext uri="{C183D7F6-B498-43B3-948B-1728B52AA6E4}">
                <adec:decorative xmlns:adec="http://schemas.microsoft.com/office/drawing/2017/decorative" val="0"/>
              </a:ext>
            </a:extLst>
          </p:cNvPr>
          <p:cNvSpPr/>
          <p:nvPr/>
        </p:nvSpPr>
        <p:spPr bwMode="auto">
          <a:xfrm>
            <a:off x="629266" y="2617379"/>
            <a:ext cx="2300748"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noProof="0" dirty="0">
                <a:solidFill>
                  <a:srgbClr val="FFFFFF"/>
                </a:solidFill>
                <a:latin typeface="Segoe UI Variable Display Semibold" pitchFamily="2" charset="0"/>
              </a:rPr>
              <a:t>Classification Testing</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96920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279A-1EC3-C388-8AB7-E6B06CDC4984}"/>
              </a:ext>
            </a:extLst>
          </p:cNvPr>
          <p:cNvSpPr>
            <a:spLocks noGrp="1"/>
          </p:cNvSpPr>
          <p:nvPr>
            <p:ph type="title"/>
          </p:nvPr>
        </p:nvSpPr>
        <p:spPr/>
        <p:txBody>
          <a:bodyPr/>
          <a:lstStyle/>
          <a:p>
            <a:r>
              <a:rPr lang="en-US" dirty="0"/>
              <a:t>Unlabeled Data – Data Cleaning</a:t>
            </a:r>
          </a:p>
        </p:txBody>
      </p:sp>
      <p:pic>
        <p:nvPicPr>
          <p:cNvPr id="2050" name="Picture 2">
            <a:extLst>
              <a:ext uri="{FF2B5EF4-FFF2-40B4-BE49-F238E27FC236}">
                <a16:creationId xmlns:a16="http://schemas.microsoft.com/office/drawing/2014/main" id="{9B26A286-3123-7706-B3D6-D1AE9D5A6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975" y="1937511"/>
            <a:ext cx="4858808" cy="32623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68B8AE-D73C-97E4-EF7D-DA208670A2FB}"/>
              </a:ext>
            </a:extLst>
          </p:cNvPr>
          <p:cNvPicPr>
            <a:picLocks noChangeAspect="1"/>
          </p:cNvPicPr>
          <p:nvPr/>
        </p:nvPicPr>
        <p:blipFill>
          <a:blip r:embed="rId3"/>
          <a:stretch>
            <a:fillRect/>
          </a:stretch>
        </p:blipFill>
        <p:spPr>
          <a:xfrm>
            <a:off x="591309" y="1937510"/>
            <a:ext cx="4858809" cy="3262343"/>
          </a:xfrm>
          <a:prstGeom prst="rect">
            <a:avLst/>
          </a:prstGeom>
        </p:spPr>
      </p:pic>
      <p:cxnSp>
        <p:nvCxnSpPr>
          <p:cNvPr id="7" name="Straight Arrow Connector 6">
            <a:extLst>
              <a:ext uri="{FF2B5EF4-FFF2-40B4-BE49-F238E27FC236}">
                <a16:creationId xmlns:a16="http://schemas.microsoft.com/office/drawing/2014/main" id="{F04FF8ED-FFFA-484C-9776-6E0BB528FBBB}"/>
              </a:ext>
            </a:extLst>
          </p:cNvPr>
          <p:cNvCxnSpPr/>
          <p:nvPr/>
        </p:nvCxnSpPr>
        <p:spPr>
          <a:xfrm>
            <a:off x="5697793" y="3657600"/>
            <a:ext cx="796413"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8731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D6322-750F-5AF5-DE1A-2C1005F9CCF8}"/>
              </a:ext>
            </a:extLst>
          </p:cNvPr>
          <p:cNvSpPr>
            <a:spLocks noGrp="1"/>
          </p:cNvSpPr>
          <p:nvPr>
            <p:ph type="title"/>
          </p:nvPr>
        </p:nvSpPr>
        <p:spPr/>
        <p:txBody>
          <a:bodyPr/>
          <a:lstStyle/>
          <a:p>
            <a:r>
              <a:rPr lang="en-US" dirty="0"/>
              <a:t>Up-sampling</a:t>
            </a:r>
          </a:p>
        </p:txBody>
      </p:sp>
      <p:pic>
        <p:nvPicPr>
          <p:cNvPr id="1026" name="Picture 2">
            <a:extLst>
              <a:ext uri="{FF2B5EF4-FFF2-40B4-BE49-F238E27FC236}">
                <a16:creationId xmlns:a16="http://schemas.microsoft.com/office/drawing/2014/main" id="{515C3CD0-BBDE-46EC-FC7E-88FE95F12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 y="1288134"/>
            <a:ext cx="4704145" cy="3519586"/>
          </a:xfrm>
          <a:prstGeom prst="roundRect">
            <a:avLst>
              <a:gd name="adj" fmla="val 3537"/>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9411186A-6D3C-23FF-6EAC-7F9008D075AB}"/>
              </a:ext>
            </a:extLst>
          </p:cNvPr>
          <p:cNvSpPr/>
          <p:nvPr/>
        </p:nvSpPr>
        <p:spPr bwMode="auto">
          <a:xfrm>
            <a:off x="5576693" y="2819972"/>
            <a:ext cx="1038613" cy="8051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52293E04-311E-26B8-0B84-B13290E6D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15" y="1288133"/>
            <a:ext cx="4704145" cy="3519586"/>
          </a:xfrm>
          <a:prstGeom prst="roundRect">
            <a:avLst>
              <a:gd name="adj" fmla="val 4934"/>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F03DE3-1150-9EA9-C711-84E860A95786}"/>
              </a:ext>
            </a:extLst>
          </p:cNvPr>
          <p:cNvSpPr txBox="1"/>
          <p:nvPr/>
        </p:nvSpPr>
        <p:spPr>
          <a:xfrm>
            <a:off x="586740" y="5011849"/>
            <a:ext cx="4704145" cy="1169551"/>
          </a:xfrm>
          <a:prstGeom prst="rect">
            <a:avLst/>
          </a:prstGeom>
          <a:noFill/>
        </p:spPr>
        <p:txBody>
          <a:bodyPr wrap="square">
            <a:spAutoFit/>
          </a:bodyPr>
          <a:lstStyle/>
          <a:p>
            <a:r>
              <a:rPr lang="en-US" sz="1400" b="0" i="0" dirty="0">
                <a:effectLst/>
                <a:latin typeface="Courier New" panose="02070309020205020404" pitchFamily="49" charset="0"/>
              </a:rPr>
              <a:t>Class=0, n=275 (57.652%) </a:t>
            </a:r>
          </a:p>
          <a:p>
            <a:r>
              <a:rPr lang="en-US" sz="1400" b="0" i="0" dirty="0">
                <a:effectLst/>
                <a:latin typeface="Courier New" panose="02070309020205020404" pitchFamily="49" charset="0"/>
              </a:rPr>
              <a:t>Class=1, n=79 (16.562%) </a:t>
            </a:r>
          </a:p>
          <a:p>
            <a:r>
              <a:rPr lang="en-US" sz="1400" b="0" i="0" dirty="0">
                <a:effectLst/>
                <a:latin typeface="Courier New" panose="02070309020205020404" pitchFamily="49" charset="0"/>
              </a:rPr>
              <a:t>Class=2, n=51 (10.692%)</a:t>
            </a:r>
          </a:p>
          <a:p>
            <a:r>
              <a:rPr lang="en-US" sz="1400" b="0" i="0" dirty="0">
                <a:effectLst/>
                <a:latin typeface="Courier New" panose="02070309020205020404" pitchFamily="49" charset="0"/>
              </a:rPr>
              <a:t>Class=3, n=50 (10.482%)</a:t>
            </a:r>
          </a:p>
          <a:p>
            <a:r>
              <a:rPr lang="en-US" sz="1400" b="0" i="0" dirty="0">
                <a:effectLst/>
                <a:latin typeface="Courier New" panose="02070309020205020404" pitchFamily="49" charset="0"/>
              </a:rPr>
              <a:t>Class=4, n=22 (4.612%)</a:t>
            </a:r>
            <a:endParaRPr lang="en-US" sz="1400" dirty="0"/>
          </a:p>
        </p:txBody>
      </p:sp>
      <p:sp>
        <p:nvSpPr>
          <p:cNvPr id="9" name="TextBox 8">
            <a:extLst>
              <a:ext uri="{FF2B5EF4-FFF2-40B4-BE49-F238E27FC236}">
                <a16:creationId xmlns:a16="http://schemas.microsoft.com/office/drawing/2014/main" id="{AB52DEA2-6533-B861-6F82-3DD3A3CC4982}"/>
              </a:ext>
            </a:extLst>
          </p:cNvPr>
          <p:cNvSpPr txBox="1"/>
          <p:nvPr/>
        </p:nvSpPr>
        <p:spPr>
          <a:xfrm>
            <a:off x="6901114" y="4910532"/>
            <a:ext cx="4704145" cy="1754326"/>
          </a:xfrm>
          <a:prstGeom prst="rect">
            <a:avLst/>
          </a:prstGeom>
          <a:noFill/>
        </p:spPr>
        <p:txBody>
          <a:bodyPr wrap="square">
            <a:spAutoFit/>
          </a:bodyPr>
          <a:lstStyle/>
          <a:p>
            <a:r>
              <a:rPr lang="en-US" sz="1200" b="0" i="0" dirty="0">
                <a:effectLst/>
                <a:latin typeface="Courier New" panose="02070309020205020404" pitchFamily="49" charset="0"/>
              </a:rPr>
              <a:t>The number of classes before fit Counter({0: 275, 1: 79, 2: 51, 3: 50, 4: 22}) </a:t>
            </a:r>
          </a:p>
          <a:p>
            <a:r>
              <a:rPr lang="en-US" sz="1200" b="0" i="0" dirty="0">
                <a:effectLst/>
                <a:latin typeface="Courier New" panose="02070309020205020404" pitchFamily="49" charset="0"/>
              </a:rPr>
              <a:t>The number of classes after fit Counter({0: 275, 1: 275, 2: 275, 4: 275, 3: 275}) </a:t>
            </a:r>
          </a:p>
          <a:p>
            <a:r>
              <a:rPr lang="en-US" sz="1200" b="0" i="0" dirty="0">
                <a:effectLst/>
                <a:latin typeface="Courier New" panose="02070309020205020404" pitchFamily="49" charset="0"/>
              </a:rPr>
              <a:t>Class=0, n=275 (20.000%) </a:t>
            </a:r>
          </a:p>
          <a:p>
            <a:r>
              <a:rPr lang="en-US" sz="1200" b="0" i="0" dirty="0">
                <a:effectLst/>
                <a:latin typeface="Courier New" panose="02070309020205020404" pitchFamily="49" charset="0"/>
              </a:rPr>
              <a:t>Class=1, n=275 (20.000%) </a:t>
            </a:r>
          </a:p>
          <a:p>
            <a:r>
              <a:rPr lang="en-US" sz="1200" b="0" i="0" dirty="0">
                <a:effectLst/>
                <a:latin typeface="Courier New" panose="02070309020205020404" pitchFamily="49" charset="0"/>
              </a:rPr>
              <a:t>Class=2, n=275 (20.000%) </a:t>
            </a:r>
          </a:p>
          <a:p>
            <a:r>
              <a:rPr lang="en-US" sz="1200" b="0" i="0" dirty="0">
                <a:effectLst/>
                <a:latin typeface="Courier New" panose="02070309020205020404" pitchFamily="49" charset="0"/>
              </a:rPr>
              <a:t>Class=3, n=275 (20.000%)</a:t>
            </a:r>
          </a:p>
          <a:p>
            <a:r>
              <a:rPr lang="en-US" sz="1200" b="0" i="0" dirty="0">
                <a:effectLst/>
                <a:latin typeface="Courier New" panose="02070309020205020404" pitchFamily="49" charset="0"/>
              </a:rPr>
              <a:t>Class=4, n=275 (20.000%) </a:t>
            </a:r>
          </a:p>
        </p:txBody>
      </p:sp>
    </p:spTree>
    <p:extLst>
      <p:ext uri="{BB962C8B-B14F-4D97-AF65-F5344CB8AC3E}">
        <p14:creationId xmlns:p14="http://schemas.microsoft.com/office/powerpoint/2010/main" val="7816937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E6272-F227-1A4C-3D5E-D492A6B2F3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AE8BE-5851-1667-C6C6-72B053228F5E}"/>
              </a:ext>
            </a:extLst>
          </p:cNvPr>
          <p:cNvSpPr>
            <a:spLocks noGrp="1"/>
          </p:cNvSpPr>
          <p:nvPr>
            <p:ph type="title"/>
          </p:nvPr>
        </p:nvSpPr>
        <p:spPr/>
        <p:txBody>
          <a:bodyPr/>
          <a:lstStyle/>
          <a:p>
            <a:r>
              <a:rPr lang="en-US" dirty="0"/>
              <a:t>Model Accuracy </a:t>
            </a:r>
          </a:p>
        </p:txBody>
      </p:sp>
      <p:sp>
        <p:nvSpPr>
          <p:cNvPr id="21" name="Text Placeholder 20">
            <a:extLst>
              <a:ext uri="{FF2B5EF4-FFF2-40B4-BE49-F238E27FC236}">
                <a16:creationId xmlns:a16="http://schemas.microsoft.com/office/drawing/2014/main" id="{F9F9DB4D-F52A-2CCA-81F3-2B4324A0EE03}"/>
              </a:ext>
            </a:extLst>
          </p:cNvPr>
          <p:cNvSpPr>
            <a:spLocks noGrp="1"/>
          </p:cNvSpPr>
          <p:nvPr>
            <p:ph type="body" sz="quarter" idx="16"/>
          </p:nvPr>
        </p:nvSpPr>
        <p:spPr>
          <a:xfrm>
            <a:off x="585217" y="1438275"/>
            <a:ext cx="3264408" cy="338554"/>
          </a:xfrm>
        </p:spPr>
        <p:txBody>
          <a:bodyPr/>
          <a:lstStyle/>
          <a:p>
            <a:pPr algn="ctr"/>
            <a:r>
              <a:rPr lang="en-US" dirty="0"/>
              <a:t>Support Vector Machine</a:t>
            </a:r>
          </a:p>
        </p:txBody>
      </p:sp>
      <p:sp>
        <p:nvSpPr>
          <p:cNvPr id="19" name="Text Placeholder 18">
            <a:extLst>
              <a:ext uri="{FF2B5EF4-FFF2-40B4-BE49-F238E27FC236}">
                <a16:creationId xmlns:a16="http://schemas.microsoft.com/office/drawing/2014/main" id="{A3B0E46D-ECDD-9905-9645-307ED6212784}"/>
              </a:ext>
            </a:extLst>
          </p:cNvPr>
          <p:cNvSpPr>
            <a:spLocks noGrp="1"/>
          </p:cNvSpPr>
          <p:nvPr>
            <p:ph type="body" sz="quarter" idx="14"/>
          </p:nvPr>
        </p:nvSpPr>
        <p:spPr>
          <a:xfrm>
            <a:off x="585217" y="4575175"/>
            <a:ext cx="3264408" cy="307777"/>
          </a:xfrm>
        </p:spPr>
        <p:txBody>
          <a:bodyPr/>
          <a:lstStyle/>
          <a:p>
            <a:r>
              <a:rPr lang="en-US" dirty="0"/>
              <a:t>Accuracy: 0.5333333</a:t>
            </a:r>
          </a:p>
        </p:txBody>
      </p:sp>
      <p:sp>
        <p:nvSpPr>
          <p:cNvPr id="22" name="Text Placeholder 21">
            <a:extLst>
              <a:ext uri="{FF2B5EF4-FFF2-40B4-BE49-F238E27FC236}">
                <a16:creationId xmlns:a16="http://schemas.microsoft.com/office/drawing/2014/main" id="{6978CC7C-738D-96CB-64B5-A34F6F19D15D}"/>
              </a:ext>
            </a:extLst>
          </p:cNvPr>
          <p:cNvSpPr>
            <a:spLocks noGrp="1"/>
          </p:cNvSpPr>
          <p:nvPr>
            <p:ph type="body" sz="quarter" idx="17"/>
          </p:nvPr>
        </p:nvSpPr>
        <p:spPr>
          <a:xfrm>
            <a:off x="4463796" y="1438275"/>
            <a:ext cx="3264408" cy="338554"/>
          </a:xfrm>
        </p:spPr>
        <p:txBody>
          <a:bodyPr/>
          <a:lstStyle/>
          <a:p>
            <a:pPr algn="ctr"/>
            <a:r>
              <a:rPr lang="en-US" dirty="0"/>
              <a:t>Random Forest</a:t>
            </a:r>
          </a:p>
        </p:txBody>
      </p:sp>
      <p:sp>
        <p:nvSpPr>
          <p:cNvPr id="20" name="Text Placeholder 19">
            <a:extLst>
              <a:ext uri="{FF2B5EF4-FFF2-40B4-BE49-F238E27FC236}">
                <a16:creationId xmlns:a16="http://schemas.microsoft.com/office/drawing/2014/main" id="{6F367188-06B3-193E-A80D-C920F1319132}"/>
              </a:ext>
            </a:extLst>
          </p:cNvPr>
          <p:cNvSpPr>
            <a:spLocks noGrp="1"/>
          </p:cNvSpPr>
          <p:nvPr>
            <p:ph type="body" sz="quarter" idx="15"/>
          </p:nvPr>
        </p:nvSpPr>
        <p:spPr>
          <a:xfrm>
            <a:off x="4463796" y="4568535"/>
            <a:ext cx="3264408" cy="307777"/>
          </a:xfrm>
        </p:spPr>
        <p:txBody>
          <a:bodyPr/>
          <a:lstStyle/>
          <a:p>
            <a:r>
              <a:rPr lang="en-US" dirty="0"/>
              <a:t>Accuracy: 0.616666666</a:t>
            </a:r>
          </a:p>
        </p:txBody>
      </p:sp>
      <p:sp>
        <p:nvSpPr>
          <p:cNvPr id="23" name="Text Placeholder 22">
            <a:extLst>
              <a:ext uri="{FF2B5EF4-FFF2-40B4-BE49-F238E27FC236}">
                <a16:creationId xmlns:a16="http://schemas.microsoft.com/office/drawing/2014/main" id="{B98D0888-E0D0-0302-FD0B-4FFA2DD1141F}"/>
              </a:ext>
            </a:extLst>
          </p:cNvPr>
          <p:cNvSpPr>
            <a:spLocks noGrp="1"/>
          </p:cNvSpPr>
          <p:nvPr>
            <p:ph type="body" sz="quarter" idx="18"/>
          </p:nvPr>
        </p:nvSpPr>
        <p:spPr>
          <a:xfrm>
            <a:off x="8342375" y="1438275"/>
            <a:ext cx="3264408" cy="338554"/>
          </a:xfrm>
        </p:spPr>
        <p:txBody>
          <a:bodyPr/>
          <a:lstStyle/>
          <a:p>
            <a:pPr algn="ctr"/>
            <a:r>
              <a:rPr lang="en-US" dirty="0"/>
              <a:t>Artificial Neural Network</a:t>
            </a:r>
          </a:p>
        </p:txBody>
      </p:sp>
      <p:sp>
        <p:nvSpPr>
          <p:cNvPr id="24" name="Text Placeholder 23">
            <a:extLst>
              <a:ext uri="{FF2B5EF4-FFF2-40B4-BE49-F238E27FC236}">
                <a16:creationId xmlns:a16="http://schemas.microsoft.com/office/drawing/2014/main" id="{728846A0-DA22-5602-8588-8555301B74B0}"/>
              </a:ext>
            </a:extLst>
          </p:cNvPr>
          <p:cNvSpPr>
            <a:spLocks noGrp="1"/>
          </p:cNvSpPr>
          <p:nvPr>
            <p:ph type="body" sz="quarter" idx="19"/>
          </p:nvPr>
        </p:nvSpPr>
        <p:spPr>
          <a:xfrm>
            <a:off x="8342375" y="4575175"/>
            <a:ext cx="3264408" cy="307777"/>
          </a:xfrm>
        </p:spPr>
        <p:txBody>
          <a:bodyPr/>
          <a:lstStyle/>
          <a:p>
            <a:r>
              <a:rPr lang="en-US" dirty="0"/>
              <a:t>Accuracy: 0.59166666</a:t>
            </a:r>
          </a:p>
        </p:txBody>
      </p:sp>
      <p:sp>
        <p:nvSpPr>
          <p:cNvPr id="32" name="TextBox 31">
            <a:extLst>
              <a:ext uri="{FF2B5EF4-FFF2-40B4-BE49-F238E27FC236}">
                <a16:creationId xmlns:a16="http://schemas.microsoft.com/office/drawing/2014/main" id="{FA8684EA-A94A-3E72-D226-BF267CA46E1A}"/>
              </a:ext>
            </a:extLst>
          </p:cNvPr>
          <p:cNvSpPr txBox="1"/>
          <p:nvPr/>
        </p:nvSpPr>
        <p:spPr>
          <a:xfrm>
            <a:off x="585217" y="5679898"/>
            <a:ext cx="11021566" cy="338554"/>
          </a:xfrm>
          <a:prstGeom prst="rect">
            <a:avLst/>
          </a:prstGeom>
          <a:noFill/>
        </p:spPr>
        <p:txBody>
          <a:bodyPr wrap="square">
            <a:spAutoFit/>
          </a:bodyPr>
          <a:lstStyle/>
          <a:p>
            <a:pPr algn="ctr"/>
            <a:r>
              <a:rPr lang="en-US" sz="1600" dirty="0">
                <a:hlinkClick r:id="rId2"/>
              </a:rPr>
              <a:t>https://colab.research.google.com/drive/1alfoDE1z-FLbFyaNUpL9GRiepKtO1Mlf?usp=sharing#scrollTo=8vgpzKPfyuGH</a:t>
            </a:r>
            <a:r>
              <a:rPr lang="en-US" sz="1600" dirty="0"/>
              <a:t> </a:t>
            </a:r>
          </a:p>
        </p:txBody>
      </p:sp>
      <p:pic>
        <p:nvPicPr>
          <p:cNvPr id="3" name="Picture 2">
            <a:extLst>
              <a:ext uri="{FF2B5EF4-FFF2-40B4-BE49-F238E27FC236}">
                <a16:creationId xmlns:a16="http://schemas.microsoft.com/office/drawing/2014/main" id="{5EC8E80A-08B6-1E60-A690-FD0C711EC007}"/>
              </a:ext>
            </a:extLst>
          </p:cNvPr>
          <p:cNvPicPr>
            <a:picLocks noChangeAspect="1"/>
          </p:cNvPicPr>
          <p:nvPr/>
        </p:nvPicPr>
        <p:blipFill>
          <a:blip r:embed="rId3"/>
          <a:stretch>
            <a:fillRect/>
          </a:stretch>
        </p:blipFill>
        <p:spPr>
          <a:xfrm>
            <a:off x="585217" y="2016229"/>
            <a:ext cx="3264408" cy="2322860"/>
          </a:xfrm>
          <a:prstGeom prst="rect">
            <a:avLst/>
          </a:prstGeom>
        </p:spPr>
      </p:pic>
      <p:pic>
        <p:nvPicPr>
          <p:cNvPr id="6" name="Picture 5">
            <a:extLst>
              <a:ext uri="{FF2B5EF4-FFF2-40B4-BE49-F238E27FC236}">
                <a16:creationId xmlns:a16="http://schemas.microsoft.com/office/drawing/2014/main" id="{8E7F27C5-4442-C08A-E011-C0405CEC4CF3}"/>
              </a:ext>
            </a:extLst>
          </p:cNvPr>
          <p:cNvPicPr>
            <a:picLocks noChangeAspect="1"/>
          </p:cNvPicPr>
          <p:nvPr/>
        </p:nvPicPr>
        <p:blipFill>
          <a:blip r:embed="rId4"/>
          <a:stretch>
            <a:fillRect/>
          </a:stretch>
        </p:blipFill>
        <p:spPr>
          <a:xfrm>
            <a:off x="4463797" y="2000836"/>
            <a:ext cx="3264408" cy="2322860"/>
          </a:xfrm>
          <a:prstGeom prst="rect">
            <a:avLst/>
          </a:prstGeom>
        </p:spPr>
      </p:pic>
      <p:pic>
        <p:nvPicPr>
          <p:cNvPr id="8" name="Picture 7">
            <a:extLst>
              <a:ext uri="{FF2B5EF4-FFF2-40B4-BE49-F238E27FC236}">
                <a16:creationId xmlns:a16="http://schemas.microsoft.com/office/drawing/2014/main" id="{811BE752-AB3A-74B6-A5BA-9AD499CF5E2A}"/>
              </a:ext>
            </a:extLst>
          </p:cNvPr>
          <p:cNvPicPr>
            <a:picLocks noChangeAspect="1"/>
          </p:cNvPicPr>
          <p:nvPr/>
        </p:nvPicPr>
        <p:blipFill>
          <a:blip r:embed="rId5"/>
          <a:stretch>
            <a:fillRect/>
          </a:stretch>
        </p:blipFill>
        <p:spPr>
          <a:xfrm>
            <a:off x="8342374" y="2000836"/>
            <a:ext cx="3264409" cy="2322860"/>
          </a:xfrm>
          <a:prstGeom prst="rect">
            <a:avLst/>
          </a:prstGeom>
        </p:spPr>
      </p:pic>
    </p:spTree>
    <p:extLst>
      <p:ext uri="{BB962C8B-B14F-4D97-AF65-F5344CB8AC3E}">
        <p14:creationId xmlns:p14="http://schemas.microsoft.com/office/powerpoint/2010/main" val="6879445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25BA38-4B35-53E5-7004-0559E66F6BB3}"/>
              </a:ext>
            </a:extLst>
          </p:cNvPr>
          <p:cNvSpPr>
            <a:spLocks noGrp="1"/>
          </p:cNvSpPr>
          <p:nvPr>
            <p:ph type="title"/>
          </p:nvPr>
        </p:nvSpPr>
        <p:spPr/>
        <p:txBody>
          <a:bodyPr/>
          <a:lstStyle/>
          <a:p>
            <a:r>
              <a:rPr lang="en-US" dirty="0"/>
              <a:t>Comparing The Accuracy for All Models</a:t>
            </a:r>
          </a:p>
        </p:txBody>
      </p:sp>
      <p:sp>
        <p:nvSpPr>
          <p:cNvPr id="13" name="Text Placeholder 12">
            <a:extLst>
              <a:ext uri="{FF2B5EF4-FFF2-40B4-BE49-F238E27FC236}">
                <a16:creationId xmlns:a16="http://schemas.microsoft.com/office/drawing/2014/main" id="{512ABA77-47FA-D09F-58EA-63AC2B41E696}"/>
              </a:ext>
            </a:extLst>
          </p:cNvPr>
          <p:cNvSpPr>
            <a:spLocks noGrp="1"/>
          </p:cNvSpPr>
          <p:nvPr>
            <p:ph type="body" sz="quarter" idx="16"/>
          </p:nvPr>
        </p:nvSpPr>
        <p:spPr/>
        <p:txBody>
          <a:bodyPr/>
          <a:lstStyle/>
          <a:p>
            <a:r>
              <a:rPr lang="en-US" dirty="0"/>
              <a:t>Binary Classification Based</a:t>
            </a:r>
          </a:p>
        </p:txBody>
      </p:sp>
      <p:sp>
        <p:nvSpPr>
          <p:cNvPr id="10" name="Content Placeholder 9">
            <a:extLst>
              <a:ext uri="{FF2B5EF4-FFF2-40B4-BE49-F238E27FC236}">
                <a16:creationId xmlns:a16="http://schemas.microsoft.com/office/drawing/2014/main" id="{5EDD76D6-7588-F7C7-C964-9BAAC8FFD2A8}"/>
              </a:ext>
            </a:extLst>
          </p:cNvPr>
          <p:cNvSpPr>
            <a:spLocks noGrp="1"/>
          </p:cNvSpPr>
          <p:nvPr>
            <p:ph type="body" sz="quarter" idx="14"/>
          </p:nvPr>
        </p:nvSpPr>
        <p:spPr>
          <a:xfrm>
            <a:off x="584200" y="2084388"/>
            <a:ext cx="5219700" cy="2248757"/>
          </a:xfrm>
        </p:spPr>
        <p:txBody>
          <a:bodyPr/>
          <a:lstStyle/>
          <a:p>
            <a:pPr>
              <a:lnSpc>
                <a:spcPct val="200000"/>
              </a:lnSpc>
            </a:pPr>
            <a:r>
              <a:rPr lang="en-US" dirty="0"/>
              <a:t>SVM: 0.7013888</a:t>
            </a:r>
          </a:p>
          <a:p>
            <a:pPr>
              <a:lnSpc>
                <a:spcPct val="200000"/>
              </a:lnSpc>
            </a:pPr>
            <a:r>
              <a:rPr lang="en-US" b="1" dirty="0"/>
              <a:t>Random Forest: 0.907986111</a:t>
            </a:r>
          </a:p>
          <a:p>
            <a:pPr>
              <a:lnSpc>
                <a:spcPct val="200000"/>
              </a:lnSpc>
            </a:pPr>
            <a:r>
              <a:rPr lang="en-US" dirty="0"/>
              <a:t>ANN: 0.838541666</a:t>
            </a:r>
          </a:p>
        </p:txBody>
      </p:sp>
      <p:sp>
        <p:nvSpPr>
          <p:cNvPr id="14" name="Text Placeholder 13">
            <a:extLst>
              <a:ext uri="{FF2B5EF4-FFF2-40B4-BE49-F238E27FC236}">
                <a16:creationId xmlns:a16="http://schemas.microsoft.com/office/drawing/2014/main" id="{CA612D2B-C60F-1BD6-0BD6-88E0945CBFB0}"/>
              </a:ext>
            </a:extLst>
          </p:cNvPr>
          <p:cNvSpPr>
            <a:spLocks noGrp="1"/>
          </p:cNvSpPr>
          <p:nvPr>
            <p:ph type="body" sz="quarter" idx="17"/>
          </p:nvPr>
        </p:nvSpPr>
        <p:spPr/>
        <p:txBody>
          <a:bodyPr/>
          <a:lstStyle/>
          <a:p>
            <a:r>
              <a:rPr lang="en-US" dirty="0"/>
              <a:t>Multiclass Classification Based</a:t>
            </a:r>
          </a:p>
        </p:txBody>
      </p:sp>
      <p:sp>
        <p:nvSpPr>
          <p:cNvPr id="12" name="Text Placeholder 11">
            <a:extLst>
              <a:ext uri="{FF2B5EF4-FFF2-40B4-BE49-F238E27FC236}">
                <a16:creationId xmlns:a16="http://schemas.microsoft.com/office/drawing/2014/main" id="{BC566914-1ED4-B9CD-AF41-78B331847406}"/>
              </a:ext>
            </a:extLst>
          </p:cNvPr>
          <p:cNvSpPr>
            <a:spLocks noGrp="1"/>
          </p:cNvSpPr>
          <p:nvPr>
            <p:ph type="body" sz="quarter" idx="15"/>
          </p:nvPr>
        </p:nvSpPr>
        <p:spPr>
          <a:xfrm>
            <a:off x="6397625" y="2084388"/>
            <a:ext cx="5219700" cy="2248757"/>
          </a:xfrm>
        </p:spPr>
        <p:txBody>
          <a:bodyPr/>
          <a:lstStyle/>
          <a:p>
            <a:pPr>
              <a:lnSpc>
                <a:spcPct val="200000"/>
              </a:lnSpc>
            </a:pPr>
            <a:r>
              <a:rPr lang="en-US" dirty="0"/>
              <a:t>SVM: 0.5333333</a:t>
            </a:r>
          </a:p>
          <a:p>
            <a:pPr>
              <a:lnSpc>
                <a:spcPct val="200000"/>
              </a:lnSpc>
            </a:pPr>
            <a:r>
              <a:rPr lang="en-US" b="1" dirty="0"/>
              <a:t>Random Forest: 0.616666666</a:t>
            </a:r>
          </a:p>
          <a:p>
            <a:pPr>
              <a:lnSpc>
                <a:spcPct val="200000"/>
              </a:lnSpc>
            </a:pPr>
            <a:r>
              <a:rPr lang="en-US" dirty="0"/>
              <a:t>ANN: 0.59166666</a:t>
            </a:r>
          </a:p>
        </p:txBody>
      </p:sp>
      <p:sp>
        <p:nvSpPr>
          <p:cNvPr id="15" name="TextBox 14">
            <a:extLst>
              <a:ext uri="{FF2B5EF4-FFF2-40B4-BE49-F238E27FC236}">
                <a16:creationId xmlns:a16="http://schemas.microsoft.com/office/drawing/2014/main" id="{2AE40A55-FD29-F41C-689B-DF887FA46544}"/>
              </a:ext>
            </a:extLst>
          </p:cNvPr>
          <p:cNvSpPr txBox="1"/>
          <p:nvPr/>
        </p:nvSpPr>
        <p:spPr>
          <a:xfrm>
            <a:off x="6397625" y="5345224"/>
            <a:ext cx="5219700" cy="307777"/>
          </a:xfrm>
          <a:prstGeom prst="rect">
            <a:avLst/>
          </a:prstGeom>
          <a:noFill/>
        </p:spPr>
        <p:txBody>
          <a:bodyPr wrap="square" lIns="0" tIns="0" rIns="0" bIns="0" rtlCol="0">
            <a:spAutoFit/>
          </a:bodyPr>
          <a:lstStyle/>
          <a:p>
            <a:pPr algn="ctr"/>
            <a:r>
              <a:rPr lang="en-US" sz="2000" b="1" u="sng" dirty="0"/>
              <a:t>Can be more optimized</a:t>
            </a:r>
          </a:p>
        </p:txBody>
      </p:sp>
      <p:cxnSp>
        <p:nvCxnSpPr>
          <p:cNvPr id="3" name="Straight Arrow Connector 2">
            <a:extLst>
              <a:ext uri="{FF2B5EF4-FFF2-40B4-BE49-F238E27FC236}">
                <a16:creationId xmlns:a16="http://schemas.microsoft.com/office/drawing/2014/main" id="{9FFF7D57-DC8E-8309-618E-2DFBF3A34167}"/>
              </a:ext>
            </a:extLst>
          </p:cNvPr>
          <p:cNvCxnSpPr/>
          <p:nvPr/>
        </p:nvCxnSpPr>
        <p:spPr>
          <a:xfrm>
            <a:off x="9007475" y="4621161"/>
            <a:ext cx="0" cy="5899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223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C04E9-ECD1-D770-E453-F2DEE7136E53}"/>
              </a:ext>
            </a:extLst>
          </p:cNvPr>
          <p:cNvSpPr>
            <a:spLocks noGrp="1"/>
          </p:cNvSpPr>
          <p:nvPr>
            <p:ph type="title"/>
          </p:nvPr>
        </p:nvSpPr>
        <p:spPr>
          <a:xfrm>
            <a:off x="516390" y="2875002"/>
            <a:ext cx="6444850" cy="1107996"/>
          </a:xfrm>
        </p:spPr>
        <p:txBody>
          <a:bodyPr anchor="ctr"/>
          <a:lstStyle/>
          <a:p>
            <a:r>
              <a:rPr lang="en-US" dirty="0">
                <a:latin typeface="Segoe UI Variable Display Semibold" pitchFamily="2" charset="0"/>
              </a:rPr>
              <a:t>All Concerns from the </a:t>
            </a:r>
            <a:br>
              <a:rPr lang="en-US" dirty="0">
                <a:latin typeface="Segoe UI Variable Display Semibold" pitchFamily="2" charset="0"/>
              </a:rPr>
            </a:br>
            <a:r>
              <a:rPr lang="en-US" dirty="0">
                <a:latin typeface="Segoe UI Variable Display Semibold" pitchFamily="2" charset="0"/>
              </a:rPr>
              <a:t>first experiment</a:t>
            </a:r>
          </a:p>
        </p:txBody>
      </p:sp>
    </p:spTree>
    <p:extLst>
      <p:ext uri="{BB962C8B-B14F-4D97-AF65-F5344CB8AC3E}">
        <p14:creationId xmlns:p14="http://schemas.microsoft.com/office/powerpoint/2010/main" val="12630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AF289-B8B6-F50D-1979-47824FAC03CD}"/>
              </a:ext>
            </a:extLst>
          </p:cNvPr>
          <p:cNvSpPr>
            <a:spLocks noGrp="1"/>
          </p:cNvSpPr>
          <p:nvPr>
            <p:ph type="title"/>
          </p:nvPr>
        </p:nvSpPr>
        <p:spPr>
          <a:xfrm>
            <a:off x="585216" y="2309812"/>
            <a:ext cx="3182027" cy="3959225"/>
          </a:xfrm>
        </p:spPr>
        <p:txBody>
          <a:bodyPr wrap="square" anchor="t">
            <a:normAutofit/>
          </a:bodyPr>
          <a:lstStyle/>
          <a:p>
            <a:r>
              <a:rPr lang="en-GB" dirty="0"/>
              <a:t>Learnings and next steps</a:t>
            </a:r>
          </a:p>
        </p:txBody>
      </p:sp>
      <p:sp>
        <p:nvSpPr>
          <p:cNvPr id="14" name="Text Placeholder 2">
            <a:extLst>
              <a:ext uri="{FF2B5EF4-FFF2-40B4-BE49-F238E27FC236}">
                <a16:creationId xmlns:a16="http://schemas.microsoft.com/office/drawing/2014/main" id="{E8D12E75-960A-5559-E9E1-BDC2C3A7F063}"/>
              </a:ext>
            </a:extLst>
          </p:cNvPr>
          <p:cNvSpPr>
            <a:spLocks noGrp="1"/>
          </p:cNvSpPr>
          <p:nvPr>
            <p:ph type="body" sz="quarter" idx="11"/>
          </p:nvPr>
        </p:nvSpPr>
        <p:spPr>
          <a:xfrm>
            <a:off x="4356100" y="2309812"/>
            <a:ext cx="7253288" cy="3342453"/>
          </a:xfrm>
        </p:spPr>
        <p:txBody>
          <a:bodyPr/>
          <a:lstStyle/>
          <a:p>
            <a:r>
              <a:rPr lang="en-US" dirty="0"/>
              <a:t>Comparing accuracy and other metrics that can be used to apply on the project, and select two main models that need to be used for final project</a:t>
            </a:r>
          </a:p>
          <a:p>
            <a:pPr marL="0" indent="0">
              <a:buNone/>
            </a:pPr>
            <a:endParaRPr lang="en-US" dirty="0"/>
          </a:p>
          <a:p>
            <a:r>
              <a:rPr lang="en-US" dirty="0"/>
              <a:t>Finalizing the final version of the conference paper format of the report.</a:t>
            </a:r>
          </a:p>
        </p:txBody>
      </p:sp>
    </p:spTree>
    <p:extLst>
      <p:ext uri="{BB962C8B-B14F-4D97-AF65-F5344CB8AC3E}">
        <p14:creationId xmlns:p14="http://schemas.microsoft.com/office/powerpoint/2010/main" val="31099518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C9FEB6-6E88-3C90-81A6-7B1A1156689A}"/>
              </a:ext>
            </a:extLst>
          </p:cNvPr>
          <p:cNvSpPr txBox="1"/>
          <p:nvPr/>
        </p:nvSpPr>
        <p:spPr>
          <a:xfrm>
            <a:off x="663677" y="1782395"/>
            <a:ext cx="9964993" cy="3293209"/>
          </a:xfrm>
          <a:prstGeom prst="rect">
            <a:avLst/>
          </a:prstGeom>
          <a:noFill/>
        </p:spPr>
        <p:txBody>
          <a:bodyPr wrap="square">
            <a:spAutoFit/>
          </a:bodyPr>
          <a:lstStyle/>
          <a:p>
            <a:pPr rtl="0">
              <a:buNone/>
            </a:pPr>
            <a:r>
              <a:rPr lang="en-US" sz="4800" b="1" i="0" u="none" strike="noStrike" dirty="0">
                <a:effectLst/>
                <a:latin typeface="Segoe UI Variable Display Semib" pitchFamily="2" charset="0"/>
              </a:rPr>
              <a:t>Thank You | Q&amp;A</a:t>
            </a:r>
            <a:endParaRPr lang="en-US" sz="2000" b="0" dirty="0">
              <a:effectLst/>
              <a:latin typeface="Segoe UI Variable Display Semib" pitchFamily="2" charset="0"/>
            </a:endParaRPr>
          </a:p>
          <a:p>
            <a:pPr rtl="0">
              <a:buNone/>
            </a:pPr>
            <a:br>
              <a:rPr lang="en-US" sz="2000" b="0" dirty="0">
                <a:effectLst/>
                <a:latin typeface="Segoe UI Variable Display" pitchFamily="2" charset="0"/>
              </a:rPr>
            </a:br>
            <a:r>
              <a:rPr lang="en-US" sz="2400" b="0" i="1" u="none" strike="noStrike" dirty="0">
                <a:effectLst/>
                <a:latin typeface="Segoe UI Variable Display" pitchFamily="2" charset="0"/>
              </a:rPr>
              <a:t>Contact us by</a:t>
            </a:r>
            <a:endParaRPr lang="en-US" sz="2000" b="0" dirty="0">
              <a:effectLst/>
              <a:latin typeface="Segoe UI Variable Display" pitchFamily="2" charset="0"/>
            </a:endParaRPr>
          </a:p>
          <a:p>
            <a:pPr rtl="0">
              <a:buNone/>
            </a:pPr>
            <a:r>
              <a:rPr lang="en-US" sz="2400" b="1" i="0" u="none" strike="noStrike" dirty="0">
                <a:effectLst/>
                <a:latin typeface="Segoe UI Variable Display Semib" pitchFamily="2" charset="0"/>
              </a:rPr>
              <a:t>Charunthon Limseelo</a:t>
            </a:r>
            <a:endParaRPr lang="en-US" sz="2000" b="0" dirty="0">
              <a:effectLst/>
              <a:latin typeface="Segoe UI Variable Display Semib" pitchFamily="2" charset="0"/>
            </a:endParaRPr>
          </a:p>
          <a:p>
            <a:pPr indent="457200" rtl="0">
              <a:buNone/>
            </a:pPr>
            <a:r>
              <a:rPr lang="en-US" sz="2400" b="0" i="0" u="sng" strike="noStrike" dirty="0">
                <a:effectLst/>
                <a:latin typeface="Segoe UI Variable Display" pitchFamily="2" charset="0"/>
                <a:hlinkClick r:id="rId3">
                  <a:extLst>
                    <a:ext uri="{A12FA001-AC4F-418D-AE19-62706E023703}">
                      <ahyp:hlinkClr xmlns:ahyp="http://schemas.microsoft.com/office/drawing/2018/hyperlinkcolor" val="tx"/>
                    </a:ext>
                  </a:extLst>
                </a:hlinkClick>
              </a:rPr>
              <a:t>boat.charunthon@gmail.com</a:t>
            </a:r>
            <a:r>
              <a:rPr lang="en-US" sz="2400" b="0" i="0" u="none" strike="noStrike" dirty="0">
                <a:effectLst/>
                <a:latin typeface="Segoe UI Variable Display" pitchFamily="2" charset="0"/>
              </a:rPr>
              <a:t> or visit </a:t>
            </a:r>
            <a:r>
              <a:rPr lang="en-US" sz="2400" b="0" i="0" u="sng" strike="noStrike" dirty="0">
                <a:effectLst/>
                <a:latin typeface="Segoe UI Variable Display" pitchFamily="2" charset="0"/>
                <a:hlinkClick r:id="rId4">
                  <a:extLst>
                    <a:ext uri="{A12FA001-AC4F-418D-AE19-62706E023703}">
                      <ahyp:hlinkClr xmlns:ahyp="http://schemas.microsoft.com/office/drawing/2018/hyperlinkcolor" val="tx"/>
                    </a:ext>
                  </a:extLst>
                </a:hlinkClick>
              </a:rPr>
              <a:t>official website</a:t>
            </a:r>
            <a:endParaRPr lang="en-US" sz="2000" b="0" dirty="0">
              <a:effectLst/>
              <a:latin typeface="Segoe UI Variable Display" pitchFamily="2" charset="0"/>
            </a:endParaRPr>
          </a:p>
          <a:p>
            <a:pPr rtl="0">
              <a:buNone/>
            </a:pPr>
            <a:br>
              <a:rPr lang="en-US" sz="2000" b="0" dirty="0">
                <a:effectLst/>
                <a:latin typeface="Segoe UI Variable Display" pitchFamily="2" charset="0"/>
              </a:rPr>
            </a:br>
            <a:r>
              <a:rPr lang="en-US" sz="2400" b="1" i="0" u="none" strike="noStrike" dirty="0">
                <a:effectLst/>
                <a:latin typeface="Segoe UI Variable Display Semib" pitchFamily="2" charset="0"/>
              </a:rPr>
              <a:t>Bhagya </a:t>
            </a:r>
            <a:r>
              <a:rPr lang="en-US" sz="2400" b="1" i="0" u="none" strike="noStrike" dirty="0" err="1">
                <a:effectLst/>
                <a:latin typeface="Segoe UI Variable Display Semib" pitchFamily="2" charset="0"/>
              </a:rPr>
              <a:t>Saranunt</a:t>
            </a:r>
            <a:endParaRPr lang="en-US" sz="2000" b="0" dirty="0">
              <a:effectLst/>
              <a:latin typeface="Segoe UI Variable Display Semib" pitchFamily="2" charset="0"/>
            </a:endParaRPr>
          </a:p>
          <a:p>
            <a:pPr indent="457200" rtl="0">
              <a:buNone/>
            </a:pPr>
            <a:r>
              <a:rPr lang="en-US" sz="2400" b="0" i="0" u="sng" strike="noStrike" dirty="0">
                <a:effectLst/>
                <a:latin typeface="Segoe UI Variable Display" pitchFamily="2" charset="0"/>
                <a:hlinkClick r:id="rId5">
                  <a:extLst>
                    <a:ext uri="{A12FA001-AC4F-418D-AE19-62706E023703}">
                      <ahyp:hlinkClr xmlns:ahyp="http://schemas.microsoft.com/office/drawing/2018/hyperlinkcolor" val="tx"/>
                    </a:ext>
                  </a:extLst>
                </a:hlinkClick>
              </a:rPr>
              <a:t>parksaranunt@gmail.com</a:t>
            </a:r>
            <a:r>
              <a:rPr lang="en-US" sz="2400" b="0" i="0" u="none" strike="noStrike" dirty="0">
                <a:effectLst/>
                <a:latin typeface="Segoe UI Variable Display" pitchFamily="2" charset="0"/>
              </a:rPr>
              <a:t> </a:t>
            </a:r>
            <a:endParaRPr lang="en-US" sz="2000" b="0" dirty="0">
              <a:effectLst/>
              <a:latin typeface="Segoe UI Variable Display" pitchFamily="2" charset="0"/>
            </a:endParaRPr>
          </a:p>
        </p:txBody>
      </p:sp>
    </p:spTree>
    <p:extLst>
      <p:ext uri="{BB962C8B-B14F-4D97-AF65-F5344CB8AC3E}">
        <p14:creationId xmlns:p14="http://schemas.microsoft.com/office/powerpoint/2010/main" val="551771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F4FAB-0AB7-253B-D182-A676C962690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1034A0D-805D-E31B-A9CA-08654E759B13}"/>
              </a:ext>
            </a:extLst>
          </p:cNvPr>
          <p:cNvSpPr txBox="1"/>
          <p:nvPr/>
        </p:nvSpPr>
        <p:spPr>
          <a:xfrm>
            <a:off x="1162050" y="2655095"/>
            <a:ext cx="9867900" cy="2148280"/>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Less Ground Truth </a:t>
            </a:r>
          </a:p>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in the Dataset</a:t>
            </a:r>
            <a:endParaRPr kumimoji="0" lang="en-US" sz="72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54655A75-A01B-17EA-19AB-AC052C172055}"/>
              </a:ext>
              <a:ext uri="{C183D7F6-B498-43B3-948B-1728B52AA6E4}">
                <adec:decorative xmlns:adec="http://schemas.microsoft.com/office/drawing/2017/decorative" val="0"/>
              </a:ext>
            </a:extLst>
          </p:cNvPr>
          <p:cNvSpPr/>
          <p:nvPr/>
        </p:nvSpPr>
        <p:spPr bwMode="auto">
          <a:xfrm>
            <a:off x="5001940" y="1909458"/>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1</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374744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7FBF-57F5-ED62-D3E0-EFEB6A68C6CE}"/>
              </a:ext>
            </a:extLst>
          </p:cNvPr>
          <p:cNvSpPr>
            <a:spLocks noGrp="1"/>
          </p:cNvSpPr>
          <p:nvPr>
            <p:ph type="title"/>
          </p:nvPr>
        </p:nvSpPr>
        <p:spPr/>
        <p:txBody>
          <a:bodyPr/>
          <a:lstStyle/>
          <a:p>
            <a:r>
              <a:rPr lang="en-US" dirty="0">
                <a:latin typeface="Segoe UI Variable Display Semibold" pitchFamily="2" charset="0"/>
              </a:rPr>
              <a:t>Less Ground Truth in the Dataset</a:t>
            </a:r>
          </a:p>
        </p:txBody>
      </p:sp>
      <p:sp>
        <p:nvSpPr>
          <p:cNvPr id="3" name="Text Placeholder 2">
            <a:extLst>
              <a:ext uri="{FF2B5EF4-FFF2-40B4-BE49-F238E27FC236}">
                <a16:creationId xmlns:a16="http://schemas.microsoft.com/office/drawing/2014/main" id="{09422918-8FAA-BFC2-4903-05AB12E3E585}"/>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dirty="0">
                <a:latin typeface="Segoe UI Variable Display" pitchFamily="2" charset="0"/>
              </a:rPr>
              <a:t>Clustering cardiovascular diseases (CVDs) is challenging due to the complexity of the data and the need for expert knowledge to define meaningful groups. CVDs are often characterized by a wide range of risk factors and clinical presentations, making it difficult to simply apply standard clustering algorithms. Experts are crucial for defining what constitutes a meaningful cluster, as the "ground truth" (the known, correct grouping) may not be immediately apparent from the data alone.</a:t>
            </a:r>
          </a:p>
        </p:txBody>
      </p:sp>
    </p:spTree>
    <p:extLst>
      <p:ext uri="{BB962C8B-B14F-4D97-AF65-F5344CB8AC3E}">
        <p14:creationId xmlns:p14="http://schemas.microsoft.com/office/powerpoint/2010/main" val="500247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6FB1-D4DE-B7B3-822A-1CE97D16D20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5653E0A-5180-9C4B-FE43-EFD68F4A5045}"/>
              </a:ext>
            </a:extLst>
          </p:cNvPr>
          <p:cNvSpPr txBox="1"/>
          <p:nvPr/>
        </p:nvSpPr>
        <p:spPr>
          <a:xfrm>
            <a:off x="1162050" y="2861570"/>
            <a:ext cx="9867900" cy="182819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sz="6600" dirty="0">
                <a:solidFill>
                  <a:srgbClr val="FFFFFF"/>
                </a:solidFill>
                <a:latin typeface="Segoe UI Variable Display" pitchFamily="2" charset="0"/>
              </a:rPr>
              <a:t>There are more factors to consider before clustering</a:t>
            </a:r>
            <a:endParaRPr kumimoji="0" lang="en-US" sz="66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DEE368DB-D3F0-B486-B71D-289DD2768D8D}"/>
              </a:ext>
              <a:ext uri="{C183D7F6-B498-43B3-948B-1728B52AA6E4}">
                <adec:decorative xmlns:adec="http://schemas.microsoft.com/office/drawing/2017/decorative" val="0"/>
              </a:ext>
            </a:extLst>
          </p:cNvPr>
          <p:cNvSpPr/>
          <p:nvPr/>
        </p:nvSpPr>
        <p:spPr bwMode="auto">
          <a:xfrm>
            <a:off x="5001940" y="2115933"/>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2</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59212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EB3C1-157C-A476-5106-2E6EF3CE4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83B0A-33A7-86C3-DA7D-2D9D01141C01}"/>
              </a:ext>
            </a:extLst>
          </p:cNvPr>
          <p:cNvSpPr>
            <a:spLocks noGrp="1"/>
          </p:cNvSpPr>
          <p:nvPr>
            <p:ph type="title"/>
          </p:nvPr>
        </p:nvSpPr>
        <p:spPr/>
        <p:txBody>
          <a:bodyPr/>
          <a:lstStyle/>
          <a:p>
            <a:r>
              <a:rPr lang="en-US" dirty="0">
                <a:latin typeface="Segoe UI Variable Display Semibold" pitchFamily="2" charset="0"/>
              </a:rPr>
              <a:t>The Main Reason</a:t>
            </a:r>
          </a:p>
        </p:txBody>
      </p:sp>
      <p:sp>
        <p:nvSpPr>
          <p:cNvPr id="3" name="Text Placeholder 2">
            <a:extLst>
              <a:ext uri="{FF2B5EF4-FFF2-40B4-BE49-F238E27FC236}">
                <a16:creationId xmlns:a16="http://schemas.microsoft.com/office/drawing/2014/main" id="{97EF059F-1B0F-47B7-240C-5FE8D48D0891}"/>
              </a:ext>
            </a:extLst>
          </p:cNvPr>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dirty="0">
                <a:latin typeface="Segoe UI Variable Display" pitchFamily="2" charset="0"/>
              </a:rPr>
              <a:t>Clustering of Cardiovascular Diseases (CVDs) is beneficial when considering imaging data, detailed cardiac biomarkers, and ECG wave data, as it allows for the identification of distinct subgroups of CVDs based on these factors. This helps in developing more targeted diagnostic and treatment approaches. </a:t>
            </a: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r>
              <a:rPr lang="en-US" dirty="0">
                <a:latin typeface="Segoe UI Variable Display" pitchFamily="2" charset="0"/>
              </a:rPr>
              <a:t>Our final approach will be changed from clustering patients by types of disease/root problems to </a:t>
            </a:r>
            <a:r>
              <a:rPr lang="en-US" u="sng" dirty="0">
                <a:latin typeface="Segoe UI Variable Display" pitchFamily="2" charset="0"/>
              </a:rPr>
              <a:t>the patients’ severity level.</a:t>
            </a:r>
            <a:endParaRPr lang="en-US" dirty="0">
              <a:latin typeface="Segoe UI Variable Display" pitchFamily="2" charset="0"/>
            </a:endParaRPr>
          </a:p>
        </p:txBody>
      </p:sp>
      <p:cxnSp>
        <p:nvCxnSpPr>
          <p:cNvPr id="5" name="Straight Arrow Connector 4">
            <a:extLst>
              <a:ext uri="{FF2B5EF4-FFF2-40B4-BE49-F238E27FC236}">
                <a16:creationId xmlns:a16="http://schemas.microsoft.com/office/drawing/2014/main" id="{2B2815D6-8692-AC5F-B62E-EE23DF54A4BC}"/>
              </a:ext>
            </a:extLst>
          </p:cNvPr>
          <p:cNvCxnSpPr/>
          <p:nvPr/>
        </p:nvCxnSpPr>
        <p:spPr>
          <a:xfrm>
            <a:off x="6096000" y="3854245"/>
            <a:ext cx="0" cy="5801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23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73D8-8799-D634-2E90-BF6BB894F31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5A06CDC-35A8-8D0C-6DC9-F2F2969BD8EA}"/>
              </a:ext>
            </a:extLst>
          </p:cNvPr>
          <p:cNvSpPr txBox="1"/>
          <p:nvPr/>
        </p:nvSpPr>
        <p:spPr>
          <a:xfrm>
            <a:off x="629266" y="3293634"/>
            <a:ext cx="8416412" cy="4431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200" dirty="0">
                <a:solidFill>
                  <a:srgbClr val="FFE399"/>
                </a:solidFill>
                <a:latin typeface="Segoe UI Variable Display Semibold" pitchFamily="2" charset="0"/>
              </a:rPr>
              <a:t>From Supervise  ➡️ Semi-supervised</a:t>
            </a:r>
            <a:endParaRPr kumimoji="0" lang="en-US" sz="32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C0825F6C-140C-C372-5ABB-E9E905BB6591}"/>
              </a:ext>
              <a:ext uri="{C183D7F6-B498-43B3-948B-1728B52AA6E4}">
                <adec:decorative xmlns:adec="http://schemas.microsoft.com/office/drawing/2017/decorative" val="0"/>
              </a:ext>
            </a:extLst>
          </p:cNvPr>
          <p:cNvSpPr/>
          <p:nvPr/>
        </p:nvSpPr>
        <p:spPr bwMode="auto">
          <a:xfrm>
            <a:off x="629266" y="2617379"/>
            <a:ext cx="2507224"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Changes of the project</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54888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556433"/>
            <a:ext cx="11018520" cy="844335"/>
          </a:xfrm>
        </p:spPr>
        <p:txBody>
          <a:bodyPr wrap="square" anchor="t">
            <a:noAutofit/>
          </a:bodyPr>
          <a:lstStyle/>
          <a:p>
            <a:pPr algn="ctr"/>
            <a:r>
              <a:rPr lang="en-US" sz="4800" spc="0" dirty="0"/>
              <a:t>From Supervise to Semi-supervised</a:t>
            </a:r>
            <a:br>
              <a:rPr lang="en-US" sz="4800" spc="0" dirty="0"/>
            </a:br>
            <a:endParaRPr lang="en-US" sz="4800" spc="0" dirty="0"/>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865424"/>
            <a:ext cx="10232572" cy="2062103"/>
          </a:xfrm>
          <a:prstGeom prst="rect">
            <a:avLst/>
          </a:prstGeom>
          <a:noFill/>
        </p:spPr>
        <p:txBody>
          <a:bodyPr wrap="square">
            <a:spAutoFit/>
          </a:bodyPr>
          <a:lstStyle/>
          <a:p>
            <a:pPr algn="ctr"/>
            <a:r>
              <a:rPr lang="en-US" sz="3200" dirty="0">
                <a:gradFill>
                  <a:gsLst>
                    <a:gs pos="100000">
                      <a:srgbClr val="49C5B1"/>
                    </a:gs>
                    <a:gs pos="0">
                      <a:srgbClr val="FFA38B"/>
                    </a:gs>
                    <a:gs pos="32000">
                      <a:srgbClr val="D59ED7"/>
                    </a:gs>
                    <a:gs pos="68000">
                      <a:srgbClr val="8DC8E8"/>
                    </a:gs>
                  </a:gsLst>
                  <a:path path="circle">
                    <a:fillToRect l="100000" t="100000"/>
                  </a:path>
                </a:gradFill>
                <a:latin typeface="+mj-lt"/>
              </a:rPr>
              <a:t>The most suitable way for clustering as changing from classifying heart disease type to heart disease severity. As it has less ground truth, we are now decided to be on Semi-supervised training instead.</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dirty="0"/>
              <a:t>More Reference Added</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1"/>
            <a:ext cx="4162425" cy="1872202"/>
          </a:xfrm>
        </p:spPr>
        <p:txBody>
          <a:bodyPr wrap="square">
            <a:normAutofit/>
          </a:bodyPr>
          <a:lstStyle/>
          <a:p>
            <a:r>
              <a:rPr lang="en-GB" dirty="0"/>
              <a:t>The Severity Prediction of the Binary and Multi-Class Cardiovascular Disease – A Machine Learning-Based Fusion Approach</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l="1849" r="1849"/>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
        <p:nvSpPr>
          <p:cNvPr id="4" name="TextBox 3">
            <a:extLst>
              <a:ext uri="{FF2B5EF4-FFF2-40B4-BE49-F238E27FC236}">
                <a16:creationId xmlns:a16="http://schemas.microsoft.com/office/drawing/2014/main" id="{71011320-A4DC-6F8E-49DE-35EC2F269BC4}"/>
              </a:ext>
            </a:extLst>
          </p:cNvPr>
          <p:cNvSpPr txBox="1"/>
          <p:nvPr/>
        </p:nvSpPr>
        <p:spPr>
          <a:xfrm>
            <a:off x="8455740" y="6315739"/>
            <a:ext cx="3485535" cy="363946"/>
          </a:xfrm>
          <a:prstGeom prst="rect">
            <a:avLst/>
          </a:prstGeom>
          <a:noFill/>
        </p:spPr>
        <p:txBody>
          <a:bodyPr wrap="square">
            <a:spAutoFit/>
          </a:bodyPr>
          <a:lstStyle/>
          <a:p>
            <a:r>
              <a:rPr lang="en-US" dirty="0">
                <a:hlinkClick r:id="rId4"/>
              </a:rPr>
              <a:t>https://arxiv.org/pdf/2203.04921</a:t>
            </a:r>
            <a:r>
              <a:rPr lang="en-US" dirty="0"/>
              <a:t> </a:t>
            </a:r>
          </a:p>
        </p:txBody>
      </p:sp>
    </p:spTree>
    <p:extLst>
      <p:ext uri="{BB962C8B-B14F-4D97-AF65-F5344CB8AC3E}">
        <p14:creationId xmlns:p14="http://schemas.microsoft.com/office/powerpoint/2010/main" val="1651254586"/>
      </p:ext>
    </p:extLst>
  </p:cSld>
  <p:clrMapOvr>
    <a:masterClrMapping/>
  </p:clrMapOvr>
  <p:transition>
    <p:fade/>
  </p:transition>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8a70cf7-9110-44f4-b9e3-de58eb84488c">
      <Terms xmlns="http://schemas.microsoft.com/office/infopath/2007/PartnerControls"/>
    </lcf76f155ced4ddcb4097134ff3c332f>
    <TaxCatchAll xmlns="4b8daba7-7726-4c34-9cdd-54c5aec2096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5" ma:contentTypeDescription="Create a new document." ma:contentTypeScope="" ma:versionID="b249d0085bcd3af91bb9a1eafde62494">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07c53e8c77be45ca2756054bf3b8e23c"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a8a70cf7-9110-44f4-b9e3-de58eb84488c"/>
    <ds:schemaRef ds:uri="4b8daba7-7726-4c34-9cdd-54c5aec2096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C48D456-28F2-46DF-91EA-1B56677058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152</TotalTime>
  <Words>1324</Words>
  <Application>Microsoft Office PowerPoint</Application>
  <PresentationFormat>Widescreen</PresentationFormat>
  <Paragraphs>147</Paragraphs>
  <Slides>21</Slides>
  <Notes>14</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21</vt:i4>
      </vt:variant>
    </vt:vector>
  </HeadingPairs>
  <TitlesOfParts>
    <vt:vector size="42" baseType="lpstr">
      <vt:lpstr>Arial</vt:lpstr>
      <vt:lpstr>Calibri</vt:lpstr>
      <vt:lpstr>Consolas</vt:lpstr>
      <vt:lpstr>Courier New</vt:lpstr>
      <vt:lpstr>Segoe Sans Display Semibold</vt:lpstr>
      <vt:lpstr>Segoe Sans Text</vt:lpstr>
      <vt:lpstr>Segoe Sans Text Semibold</vt:lpstr>
      <vt:lpstr>Segoe UI</vt:lpstr>
      <vt:lpstr>Segoe UI Semibold</vt:lpstr>
      <vt:lpstr>Segoe UI Variable Display</vt:lpstr>
      <vt:lpstr>Segoe UI Variable Display Semib</vt:lpstr>
      <vt:lpstr>Segoe UI Variable Display Semibold</vt:lpstr>
      <vt:lpstr>Segoe UI Variable Small Light</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Classification Grouping Heart Disease Patients In The Hospital</vt:lpstr>
      <vt:lpstr>All Concerns from the  first experiment</vt:lpstr>
      <vt:lpstr>PowerPoint Presentation</vt:lpstr>
      <vt:lpstr>Less Ground Truth in the Dataset</vt:lpstr>
      <vt:lpstr>PowerPoint Presentation</vt:lpstr>
      <vt:lpstr>The Main Reason</vt:lpstr>
      <vt:lpstr>PowerPoint Presentation</vt:lpstr>
      <vt:lpstr>From Supervise to Semi-supervised </vt:lpstr>
      <vt:lpstr>More Reference Added</vt:lpstr>
      <vt:lpstr>Proposed Architecture </vt:lpstr>
      <vt:lpstr>Feature Engineering Analysis</vt:lpstr>
      <vt:lpstr>Used Features For Analysis – Attributes/Columns</vt:lpstr>
      <vt:lpstr>PowerPoint Presentation</vt:lpstr>
      <vt:lpstr>Model Accuracy </vt:lpstr>
      <vt:lpstr>PowerPoint Presentation</vt:lpstr>
      <vt:lpstr>Unlabeled Data – Data Cleaning</vt:lpstr>
      <vt:lpstr>Up-sampling</vt:lpstr>
      <vt:lpstr>Model Accuracy </vt:lpstr>
      <vt:lpstr>Comparing The Accuracy for All Models</vt:lpstr>
      <vt:lpstr>Learnings and next steps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Charunthon Limseelo</cp:lastModifiedBy>
  <cp:revision>13</cp:revision>
  <cp:lastPrinted>2024-12-10T20:44:25Z</cp:lastPrinted>
  <dcterms:created xsi:type="dcterms:W3CDTF">2024-07-15T12:16:38Z</dcterms:created>
  <dcterms:modified xsi:type="dcterms:W3CDTF">2025-04-29T07:05:00Z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